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0" r:id="rId2"/>
    <p:sldId id="259" r:id="rId3"/>
    <p:sldId id="258" r:id="rId4"/>
    <p:sldId id="260" r:id="rId5"/>
    <p:sldId id="257" r:id="rId6"/>
    <p:sldId id="266" r:id="rId7"/>
    <p:sldId id="261" r:id="rId8"/>
    <p:sldId id="263" r:id="rId9"/>
    <p:sldId id="264" r:id="rId10"/>
    <p:sldId id="265" r:id="rId11"/>
    <p:sldId id="262" r:id="rId12"/>
    <p:sldId id="270" r:id="rId13"/>
    <p:sldId id="268" r:id="rId14"/>
    <p:sldId id="269" r:id="rId15"/>
    <p:sldId id="271" r:id="rId16"/>
    <p:sldId id="272" r:id="rId17"/>
    <p:sldId id="276" r:id="rId18"/>
    <p:sldId id="277" r:id="rId19"/>
    <p:sldId id="275" r:id="rId20"/>
    <p:sldId id="278" r:id="rId21"/>
    <p:sldId id="280" r:id="rId22"/>
    <p:sldId id="281" r:id="rId23"/>
    <p:sldId id="279" r:id="rId24"/>
    <p:sldId id="291" r:id="rId25"/>
    <p:sldId id="302" r:id="rId26"/>
    <p:sldId id="303" r:id="rId27"/>
    <p:sldId id="304" r:id="rId28"/>
    <p:sldId id="305" r:id="rId29"/>
    <p:sldId id="298" r:id="rId30"/>
    <p:sldId id="299" r:id="rId31"/>
    <p:sldId id="301" r:id="rId32"/>
    <p:sldId id="294" r:id="rId33"/>
    <p:sldId id="28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thers, Ravenn R" initials="GR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100" d="100"/>
          <a:sy n="100" d="100"/>
        </p:scale>
        <p:origin x="-1140"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E53AD-E62F-4BA7-8B1D-18DCBA66F275}" type="datetimeFigureOut">
              <a:rPr lang="en-US" smtClean="0"/>
              <a:pPr/>
              <a:t>12/12/2011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543C5-84CB-43FE-8BEA-CB70B28ABC6F}" type="slidenum">
              <a:rPr lang="en-US" smtClean="0"/>
              <a:pPr/>
              <a:t>‹#›</a:t>
            </a:fld>
            <a:endParaRPr lang="en-US"/>
          </a:p>
        </p:txBody>
      </p:sp>
    </p:spTree>
    <p:extLst>
      <p:ext uri="{BB962C8B-B14F-4D97-AF65-F5344CB8AC3E}">
        <p14:creationId xmlns:p14="http://schemas.microsoft.com/office/powerpoint/2010/main" val="367550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D1A0A4-BE46-4260-AD70-99544461D6FA}" type="datetimeFigureOut">
              <a:rPr lang="en-US" smtClean="0"/>
              <a:pPr/>
              <a:t>12/12/2011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8BE8C-20D6-4B58-97D8-83DF89E3E4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1A0A4-BE46-4260-AD70-99544461D6FA}" type="datetimeFigureOut">
              <a:rPr lang="en-US" smtClean="0"/>
              <a:pPr/>
              <a:t>12/12/2011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B8BE8C-20D6-4B58-97D8-83DF89E3E4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93F9980-65A4-4A08-A93F-547613502BC7@home"/>
          <p:cNvPicPr>
            <a:picLocks noGrp="1" noChangeAspect="1" noChangeArrowheads="1"/>
          </p:cNvPicPr>
          <p:nvPr>
            <p:ph idx="1"/>
          </p:nvPr>
        </p:nvPicPr>
        <p:blipFill>
          <a:blip r:embed="rId2" cstate="print"/>
          <a:srcRect/>
          <a:stretch>
            <a:fillRect/>
          </a:stretch>
        </p:blipFill>
        <p:spPr bwMode="auto">
          <a:xfrm rot="20550844">
            <a:off x="780884" y="1209436"/>
            <a:ext cx="3803979" cy="4261121"/>
          </a:xfrm>
          <a:prstGeom prst="rect">
            <a:avLst/>
          </a:prstGeom>
          <a:noFill/>
          <a:ln w="9525">
            <a:noFill/>
            <a:miter lim="800000"/>
            <a:headEnd/>
            <a:tailEnd/>
          </a:ln>
        </p:spPr>
      </p:pic>
      <p:sp>
        <p:nvSpPr>
          <p:cNvPr id="2" name="Title 1"/>
          <p:cNvSpPr>
            <a:spLocks noGrp="1"/>
          </p:cNvSpPr>
          <p:nvPr>
            <p:ph type="title"/>
          </p:nvPr>
        </p:nvSpPr>
        <p:spPr>
          <a:xfrm>
            <a:off x="4343400" y="3048000"/>
            <a:ext cx="4876800" cy="1752600"/>
          </a:xfrm>
        </p:spPr>
        <p:txBody>
          <a:bodyPr>
            <a:normAutofit fontScale="90000"/>
          </a:bodyPr>
          <a:lstStyle/>
          <a:p>
            <a:r>
              <a:rPr lang="en-US" sz="3100" b="1" dirty="0" smtClean="0">
                <a:solidFill>
                  <a:schemeClr val="accent1">
                    <a:lumMod val="75000"/>
                  </a:schemeClr>
                </a:solidFill>
                <a:latin typeface="Baskerville Old Face" pitchFamily="18" charset="0"/>
              </a:rPr>
              <a:t>46th Annual Meeting</a:t>
            </a:r>
            <a:br>
              <a:rPr lang="en-US" sz="3100" b="1" dirty="0" smtClean="0">
                <a:solidFill>
                  <a:schemeClr val="accent1">
                    <a:lumMod val="75000"/>
                  </a:schemeClr>
                </a:solidFill>
                <a:latin typeface="Baskerville Old Face" pitchFamily="18" charset="0"/>
              </a:rPr>
            </a:br>
            <a:r>
              <a:rPr lang="en-US" sz="3100" b="1" dirty="0" smtClean="0">
                <a:solidFill>
                  <a:schemeClr val="accent1">
                    <a:lumMod val="75000"/>
                  </a:schemeClr>
                </a:solidFill>
                <a:latin typeface="Baskerville Old Face" pitchFamily="18" charset="0"/>
              </a:rPr>
              <a:t>Montréal, Québec, Canada</a:t>
            </a:r>
            <a:br>
              <a:rPr lang="en-US" sz="3100" b="1" dirty="0" smtClean="0">
                <a:solidFill>
                  <a:schemeClr val="accent1">
                    <a:lumMod val="75000"/>
                  </a:schemeClr>
                </a:solidFill>
                <a:latin typeface="Baskerville Old Face" pitchFamily="18" charset="0"/>
              </a:rPr>
            </a:br>
            <a:r>
              <a:rPr lang="en-US" sz="3100" b="1" dirty="0" smtClean="0">
                <a:solidFill>
                  <a:schemeClr val="accent1">
                    <a:lumMod val="75000"/>
                  </a:schemeClr>
                </a:solidFill>
                <a:latin typeface="Baskerville Old Face" pitchFamily="18" charset="0"/>
              </a:rPr>
              <a:t>Photos</a:t>
            </a:r>
            <a:r>
              <a:rPr lang="en-US" b="1" dirty="0" smtClean="0">
                <a:solidFill>
                  <a:schemeClr val="accent1">
                    <a:lumMod val="75000"/>
                  </a:schemeClr>
                </a:solidFill>
                <a:latin typeface="Baskerville Old Face" pitchFamily="18" charset="0"/>
              </a:rPr>
              <a:t/>
            </a:r>
            <a:br>
              <a:rPr lang="en-US" b="1" dirty="0" smtClean="0">
                <a:solidFill>
                  <a:schemeClr val="accent1">
                    <a:lumMod val="75000"/>
                  </a:schemeClr>
                </a:solidFill>
                <a:latin typeface="Baskerville Old Face" pitchFamily="18" charset="0"/>
              </a:rPr>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105400"/>
            <a:ext cx="5486400" cy="566738"/>
          </a:xfrm>
        </p:spPr>
        <p:txBody>
          <a:bodyPr>
            <a:normAutofit fontScale="90000"/>
          </a:bodyPr>
          <a:lstStyle/>
          <a:p>
            <a:pPr algn="ctr"/>
            <a:r>
              <a:rPr lang="en-US" b="0" dirty="0" smtClean="0"/>
              <a:t>Paul Bell (U of Oklahoma, on right), chats with luncheon speaker Paul Davidson. </a:t>
            </a:r>
            <a:endParaRPr lang="en-US" b="0" dirty="0"/>
          </a:p>
        </p:txBody>
      </p:sp>
      <p:pic>
        <p:nvPicPr>
          <p:cNvPr id="5" name="Picture Placeholder 4" descr="IPI-0035.JPG"/>
          <p:cNvPicPr>
            <a:picLocks noGrp="1" noChangeAspect="1"/>
          </p:cNvPicPr>
          <p:nvPr>
            <p:ph type="pic" idx="1"/>
          </p:nvPr>
        </p:nvPicPr>
        <p:blipFill>
          <a:blip r:embed="rId2" cstate="print"/>
          <a:stretch>
            <a:fillRect/>
          </a:stretch>
        </p:blipFill>
        <p:spPr>
          <a:xfrm>
            <a:off x="1317161" y="457200"/>
            <a:ext cx="6310045" cy="4191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93F9980-65A4-4A08-A93F-547613502BC7@home"/>
          <p:cNvPicPr>
            <a:picLocks noChangeAspect="1" noChangeArrowheads="1"/>
          </p:cNvPicPr>
          <p:nvPr/>
        </p:nvPicPr>
        <p:blipFill>
          <a:blip r:embed="rId2" cstate="print"/>
          <a:srcRect/>
          <a:stretch>
            <a:fillRect/>
          </a:stretch>
        </p:blipFill>
        <p:spPr bwMode="auto">
          <a:xfrm rot="20561169">
            <a:off x="7961725" y="5635319"/>
            <a:ext cx="983180" cy="1101333"/>
          </a:xfrm>
          <a:prstGeom prst="rect">
            <a:avLst/>
          </a:prstGeom>
          <a:noFill/>
          <a:ln w="9525">
            <a:noFill/>
            <a:miter lim="800000"/>
            <a:headEnd/>
            <a:tailEnd/>
          </a:ln>
        </p:spPr>
      </p:pic>
      <p:sp>
        <p:nvSpPr>
          <p:cNvPr id="2" name="Title 1"/>
          <p:cNvSpPr>
            <a:spLocks noGrp="1"/>
          </p:cNvSpPr>
          <p:nvPr>
            <p:ph type="title"/>
          </p:nvPr>
        </p:nvSpPr>
        <p:spPr>
          <a:xfrm>
            <a:off x="533400" y="3886200"/>
            <a:ext cx="3008313" cy="1162050"/>
          </a:xfrm>
        </p:spPr>
        <p:txBody>
          <a:bodyPr>
            <a:normAutofit fontScale="90000"/>
          </a:bodyPr>
          <a:lstStyle/>
          <a:p>
            <a:r>
              <a:rPr lang="en-US" b="0" dirty="0" smtClean="0"/>
              <a:t>Paul Davidson, president of the Association of Universities and Colleges of Canada,  spoke on “The Value of the Arts and Sciences in a Globalizing World.” </a:t>
            </a:r>
            <a:endParaRPr lang="en-US" b="0" dirty="0"/>
          </a:p>
        </p:txBody>
      </p:sp>
      <p:sp>
        <p:nvSpPr>
          <p:cNvPr id="4" name="Text Placeholder 3"/>
          <p:cNvSpPr>
            <a:spLocks noGrp="1"/>
          </p:cNvSpPr>
          <p:nvPr>
            <p:ph type="body" sz="half" idx="2"/>
          </p:nvPr>
        </p:nvSpPr>
        <p:spPr>
          <a:xfrm>
            <a:off x="457200" y="5410200"/>
            <a:ext cx="3008313" cy="715963"/>
          </a:xfrm>
        </p:spPr>
        <p:txBody>
          <a:bodyPr>
            <a:normAutofit/>
          </a:bodyPr>
          <a:lstStyle/>
          <a:p>
            <a:r>
              <a:rPr lang="en-US" dirty="0" smtClean="0"/>
              <a:t>The full text of Mr. Davidson’s remarks is available elsewhere on this website.</a:t>
            </a:r>
            <a:endParaRPr lang="en-US" dirty="0"/>
          </a:p>
        </p:txBody>
      </p:sp>
      <p:pic>
        <p:nvPicPr>
          <p:cNvPr id="7" name="Content Placeholder 6" descr="IPI-0041.JPG"/>
          <p:cNvPicPr>
            <a:picLocks noGrp="1" noChangeAspect="1"/>
          </p:cNvPicPr>
          <p:nvPr>
            <p:ph idx="1"/>
          </p:nvPr>
        </p:nvPicPr>
        <p:blipFill>
          <a:blip r:embed="rId3" cstate="print"/>
          <a:stretch>
            <a:fillRect/>
          </a:stretch>
        </p:blipFill>
        <p:spPr>
          <a:xfrm>
            <a:off x="4191001" y="551379"/>
            <a:ext cx="3581400" cy="53922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93F9980-65A4-4A08-A93F-547613502BC7@home"/>
          <p:cNvPicPr>
            <a:picLocks noChangeAspect="1" noChangeArrowheads="1"/>
          </p:cNvPicPr>
          <p:nvPr/>
        </p:nvPicPr>
        <p:blipFill>
          <a:blip r:embed="rId2" cstate="print"/>
          <a:srcRect/>
          <a:stretch>
            <a:fillRect/>
          </a:stretch>
        </p:blipFill>
        <p:spPr bwMode="auto">
          <a:xfrm rot="20561169">
            <a:off x="8054903" y="5735776"/>
            <a:ext cx="903306" cy="1011860"/>
          </a:xfrm>
          <a:prstGeom prst="rect">
            <a:avLst/>
          </a:prstGeom>
          <a:noFill/>
          <a:ln w="9525">
            <a:noFill/>
            <a:miter lim="800000"/>
            <a:headEnd/>
            <a:tailEnd/>
          </a:ln>
        </p:spPr>
      </p:pic>
      <p:sp>
        <p:nvSpPr>
          <p:cNvPr id="2" name="Title 1"/>
          <p:cNvSpPr>
            <a:spLocks noGrp="1"/>
          </p:cNvSpPr>
          <p:nvPr>
            <p:ph type="title"/>
          </p:nvPr>
        </p:nvSpPr>
        <p:spPr>
          <a:xfrm>
            <a:off x="304800" y="3733800"/>
            <a:ext cx="3200400" cy="2152650"/>
          </a:xfrm>
        </p:spPr>
        <p:txBody>
          <a:bodyPr>
            <a:normAutofit/>
          </a:bodyPr>
          <a:lstStyle/>
          <a:p>
            <a:pPr algn="ctr"/>
            <a:r>
              <a:rPr lang="en-US" sz="1800" b="0" dirty="0" smtClean="0"/>
              <a:t>Valerie Gray Hardcastle (U of Cincinnati and incoming CCAS president) is shown with Paul Davidson of AUCC.</a:t>
            </a:r>
            <a:endParaRPr lang="en-US" sz="1800" b="0" dirty="0"/>
          </a:p>
        </p:txBody>
      </p:sp>
      <p:pic>
        <p:nvPicPr>
          <p:cNvPr id="5" name="Picture Placeholder 4" descr="IPI-0054.JPG"/>
          <p:cNvPicPr>
            <a:picLocks noGrp="1" noChangeAspect="1"/>
          </p:cNvPicPr>
          <p:nvPr>
            <p:ph idx="1"/>
          </p:nvPr>
        </p:nvPicPr>
        <p:blipFill>
          <a:blip r:embed="rId3" cstate="print"/>
          <a:stretch>
            <a:fillRect/>
          </a:stretch>
        </p:blipFill>
        <p:spPr>
          <a:xfrm>
            <a:off x="4038600" y="319087"/>
            <a:ext cx="3887515" cy="58531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293F9980-65A4-4A08-A93F-547613502BC7@home"/>
          <p:cNvPicPr>
            <a:picLocks noChangeAspect="1" noChangeArrowheads="1"/>
          </p:cNvPicPr>
          <p:nvPr/>
        </p:nvPicPr>
        <p:blipFill>
          <a:blip r:embed="rId2" cstate="print"/>
          <a:srcRect/>
          <a:stretch>
            <a:fillRect/>
          </a:stretch>
        </p:blipFill>
        <p:spPr bwMode="auto">
          <a:xfrm rot="20561169">
            <a:off x="8053963" y="5744206"/>
            <a:ext cx="896776" cy="1004545"/>
          </a:xfrm>
          <a:prstGeom prst="rect">
            <a:avLst/>
          </a:prstGeom>
          <a:noFill/>
          <a:ln w="9525">
            <a:noFill/>
            <a:miter lim="800000"/>
            <a:headEnd/>
            <a:tailEnd/>
          </a:ln>
        </p:spPr>
      </p:pic>
      <p:sp>
        <p:nvSpPr>
          <p:cNvPr id="6" name="Title 5"/>
          <p:cNvSpPr>
            <a:spLocks noGrp="1"/>
          </p:cNvSpPr>
          <p:nvPr>
            <p:ph type="title"/>
          </p:nvPr>
        </p:nvSpPr>
        <p:spPr>
          <a:xfrm>
            <a:off x="381000" y="0"/>
            <a:ext cx="5181600" cy="1143000"/>
          </a:xfrm>
        </p:spPr>
        <p:txBody>
          <a:bodyPr>
            <a:normAutofit/>
          </a:bodyPr>
          <a:lstStyle/>
          <a:p>
            <a:r>
              <a:rPr lang="en-US" sz="1800" dirty="0" smtClean="0"/>
              <a:t>Informal networking is always an important aspect of the CCAS Annual Meeting. </a:t>
            </a:r>
            <a:endParaRPr lang="en-US" sz="1800" dirty="0"/>
          </a:p>
        </p:txBody>
      </p:sp>
      <p:pic>
        <p:nvPicPr>
          <p:cNvPr id="5" name="Picture Placeholder 4" descr="IPI-0108.JPG"/>
          <p:cNvPicPr>
            <a:picLocks noGrp="1" noChangeAspect="1"/>
          </p:cNvPicPr>
          <p:nvPr>
            <p:ph type="pic" idx="4294967295"/>
          </p:nvPr>
        </p:nvPicPr>
        <p:blipFill>
          <a:blip r:embed="rId3" cstate="print"/>
          <a:srcRect l="5775" r="5775"/>
          <a:stretch>
            <a:fillRect/>
          </a:stretch>
        </p:blipFill>
        <p:spPr>
          <a:xfrm>
            <a:off x="685800" y="3886200"/>
            <a:ext cx="3276599" cy="2460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PI-0112.JPG"/>
          <p:cNvPicPr>
            <a:picLocks noChangeAspect="1"/>
          </p:cNvPicPr>
          <p:nvPr/>
        </p:nvPicPr>
        <p:blipFill>
          <a:blip r:embed="rId4" cstate="print"/>
          <a:stretch>
            <a:fillRect/>
          </a:stretch>
        </p:blipFill>
        <p:spPr>
          <a:xfrm>
            <a:off x="4343400" y="4038600"/>
            <a:ext cx="3581400" cy="2378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PI-0283.JPG"/>
          <p:cNvPicPr>
            <a:picLocks noChangeAspect="1"/>
          </p:cNvPicPr>
          <p:nvPr/>
        </p:nvPicPr>
        <p:blipFill>
          <a:blip r:embed="rId5" cstate="print"/>
          <a:stretch>
            <a:fillRect/>
          </a:stretch>
        </p:blipFill>
        <p:spPr>
          <a:xfrm>
            <a:off x="1066800" y="990600"/>
            <a:ext cx="3810000" cy="2530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IPI-0177.JPG"/>
          <p:cNvPicPr>
            <a:picLocks noChangeAspect="1"/>
          </p:cNvPicPr>
          <p:nvPr/>
        </p:nvPicPr>
        <p:blipFill>
          <a:blip r:embed="rId6" cstate="print"/>
          <a:stretch>
            <a:fillRect/>
          </a:stretch>
        </p:blipFill>
        <p:spPr>
          <a:xfrm>
            <a:off x="5562600" y="228600"/>
            <a:ext cx="2176249"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0"/>
            <a:ext cx="5638800" cy="685800"/>
          </a:xfrm>
        </p:spPr>
        <p:txBody>
          <a:bodyPr>
            <a:normAutofit fontScale="90000"/>
          </a:bodyPr>
          <a:lstStyle/>
          <a:p>
            <a:pPr algn="ctr"/>
            <a:r>
              <a:rPr lang="en-US" b="0" dirty="0" smtClean="0"/>
              <a:t>Mary Anne Fitzpatrick (U of South Carolina) was elected as CCAS president for 2012-2013.</a:t>
            </a:r>
            <a:endParaRPr lang="en-US" b="0" dirty="0"/>
          </a:p>
        </p:txBody>
      </p:sp>
      <p:pic>
        <p:nvPicPr>
          <p:cNvPr id="5" name="Picture Placeholder 4" descr="IPI-0188.JPG"/>
          <p:cNvPicPr>
            <a:picLocks noGrp="1" noChangeAspect="1"/>
          </p:cNvPicPr>
          <p:nvPr>
            <p:ph type="pic" idx="1"/>
          </p:nvPr>
        </p:nvPicPr>
        <p:blipFill>
          <a:blip r:embed="rId2" cstate="print"/>
          <a:srcRect l="5775" r="5775"/>
          <a:stretch>
            <a:fillRect/>
          </a:stretch>
        </p:blipFill>
        <p:spPr>
          <a:xfrm>
            <a:off x="1600200" y="612775"/>
            <a:ext cx="5678488" cy="4264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0"/>
            <a:ext cx="6019800" cy="685800"/>
          </a:xfrm>
        </p:spPr>
        <p:txBody>
          <a:bodyPr>
            <a:normAutofit fontScale="90000"/>
          </a:bodyPr>
          <a:lstStyle/>
          <a:p>
            <a:pPr algn="ctr"/>
            <a:r>
              <a:rPr lang="en-US" b="0" dirty="0" smtClean="0"/>
              <a:t>Deborah Byrd, Founder and President of </a:t>
            </a:r>
            <a:r>
              <a:rPr lang="en-US" b="0" i="1" dirty="0" err="1" smtClean="0"/>
              <a:t>EarthSky</a:t>
            </a:r>
            <a:r>
              <a:rPr lang="en-US" b="0" i="1" dirty="0" smtClean="0"/>
              <a:t>: A Clear Voice for Science</a:t>
            </a:r>
            <a:r>
              <a:rPr lang="en-US" b="0" dirty="0" smtClean="0"/>
              <a:t>, was presented with the 2011 CCAS Arts &amp; Sciences Advocacy Award by Valerie Hardcastle, incoming CCAS president.</a:t>
            </a:r>
            <a:endParaRPr lang="en-US" b="0" dirty="0"/>
          </a:p>
        </p:txBody>
      </p:sp>
      <p:pic>
        <p:nvPicPr>
          <p:cNvPr id="5" name="Picture Placeholder 4" descr="IPI-0305.JPG"/>
          <p:cNvPicPr>
            <a:picLocks noGrp="1" noChangeAspect="1"/>
          </p:cNvPicPr>
          <p:nvPr>
            <p:ph type="pic" idx="1"/>
          </p:nvPr>
        </p:nvPicPr>
        <p:blipFill>
          <a:blip r:embed="rId2" cstate="print"/>
          <a:srcRect l="16906"/>
          <a:stretch>
            <a:fillRect/>
          </a:stretch>
        </p:blipFill>
        <p:spPr>
          <a:xfrm>
            <a:off x="1905000" y="381000"/>
            <a:ext cx="5243245" cy="4191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5181600"/>
            <a:ext cx="6324600" cy="685800"/>
          </a:xfrm>
        </p:spPr>
        <p:txBody>
          <a:bodyPr>
            <a:normAutofit fontScale="90000"/>
          </a:bodyPr>
          <a:lstStyle/>
          <a:p>
            <a:pPr algn="ctr"/>
            <a:r>
              <a:rPr lang="en-US" b="0" dirty="0" smtClean="0"/>
              <a:t>The “Special Discussion Topics for Luncheon Tables” always engender lively interchange of ideas.</a:t>
            </a:r>
            <a:endParaRPr lang="en-US" b="0" dirty="0"/>
          </a:p>
        </p:txBody>
      </p:sp>
      <p:pic>
        <p:nvPicPr>
          <p:cNvPr id="5" name="Picture Placeholder 4" descr="IPI-0218.JPG"/>
          <p:cNvPicPr>
            <a:picLocks noGrp="1" noChangeAspect="1"/>
          </p:cNvPicPr>
          <p:nvPr>
            <p:ph type="pic" idx="1"/>
          </p:nvPr>
        </p:nvPicPr>
        <p:blipFill>
          <a:blip r:embed="rId2" cstate="print"/>
          <a:srcRect l="5775" r="5775"/>
          <a:stretch>
            <a:fillRect/>
          </a:stretch>
        </p:blipFill>
        <p:spPr>
          <a:xfrm>
            <a:off x="1600200" y="457200"/>
            <a:ext cx="6019800" cy="4520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486400"/>
            <a:ext cx="7086600" cy="685800"/>
          </a:xfrm>
        </p:spPr>
        <p:txBody>
          <a:bodyPr>
            <a:normAutofit fontScale="90000"/>
          </a:bodyPr>
          <a:lstStyle/>
          <a:p>
            <a:pPr algn="ctr"/>
            <a:r>
              <a:rPr lang="en-US" b="0" dirty="0" smtClean="0"/>
              <a:t>Panelists on “The Role &amp; Impact of Regional Accreditation on Institutional Well-Being” Neil Pagano (Columbia College Chicago), Chris Arndt (James Madison U) and Kim Martin Long (Shippensburg U) take time for comments from the audience.</a:t>
            </a:r>
            <a:endParaRPr lang="en-US" b="0" dirty="0"/>
          </a:p>
        </p:txBody>
      </p:sp>
      <p:pic>
        <p:nvPicPr>
          <p:cNvPr id="5" name="Picture Placeholder 4" descr="IPI-0156.JPG"/>
          <p:cNvPicPr>
            <a:picLocks noGrp="1" noChangeAspect="1"/>
          </p:cNvPicPr>
          <p:nvPr>
            <p:ph type="pic" idx="1"/>
          </p:nvPr>
        </p:nvPicPr>
        <p:blipFill>
          <a:blip r:embed="rId2" cstate="print"/>
          <a:srcRect l="5775" r="5775"/>
          <a:stretch>
            <a:fillRect/>
          </a:stretch>
        </p:blipFill>
        <p:spPr>
          <a:xfrm>
            <a:off x="1600200" y="304800"/>
            <a:ext cx="5678488" cy="4264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93F9980-65A4-4A08-A93F-547613502BC7@home"/>
          <p:cNvPicPr>
            <a:picLocks noChangeAspect="1" noChangeArrowheads="1"/>
          </p:cNvPicPr>
          <p:nvPr/>
        </p:nvPicPr>
        <p:blipFill>
          <a:blip r:embed="rId2" cstate="print"/>
          <a:srcRect/>
          <a:stretch>
            <a:fillRect/>
          </a:stretch>
        </p:blipFill>
        <p:spPr bwMode="auto">
          <a:xfrm rot="20561169">
            <a:off x="8047592" y="5679629"/>
            <a:ext cx="948171" cy="1062117"/>
          </a:xfrm>
          <a:prstGeom prst="rect">
            <a:avLst/>
          </a:prstGeom>
          <a:noFill/>
          <a:ln w="9525">
            <a:noFill/>
            <a:miter lim="800000"/>
            <a:headEnd/>
            <a:tailEnd/>
          </a:ln>
        </p:spPr>
      </p:pic>
      <p:sp>
        <p:nvSpPr>
          <p:cNvPr id="2" name="Title 1"/>
          <p:cNvSpPr>
            <a:spLocks noGrp="1"/>
          </p:cNvSpPr>
          <p:nvPr>
            <p:ph type="title"/>
          </p:nvPr>
        </p:nvSpPr>
        <p:spPr>
          <a:xfrm>
            <a:off x="381000" y="1523999"/>
            <a:ext cx="3008313" cy="1162050"/>
          </a:xfrm>
        </p:spPr>
        <p:txBody>
          <a:bodyPr>
            <a:normAutofit fontScale="90000"/>
          </a:bodyPr>
          <a:lstStyle/>
          <a:p>
            <a:r>
              <a:rPr lang="en-US" b="0" dirty="0" smtClean="0"/>
              <a:t>This year’s presidential address by Vickie Rutledge Shields was entitled “The Dean’s Speech: Finding our voice through intentional communication.” </a:t>
            </a:r>
            <a:endParaRPr lang="en-US" b="0" dirty="0"/>
          </a:p>
        </p:txBody>
      </p:sp>
      <p:pic>
        <p:nvPicPr>
          <p:cNvPr id="5" name="Picture Placeholder 4" descr="IPI-0305.JPG"/>
          <p:cNvPicPr>
            <a:picLocks noGrp="1" noChangeAspect="1"/>
          </p:cNvPicPr>
          <p:nvPr>
            <p:ph idx="1"/>
          </p:nvPr>
        </p:nvPicPr>
        <p:blipFill>
          <a:blip r:embed="rId3" cstate="print"/>
          <a:stretch>
            <a:fillRect/>
          </a:stretch>
        </p:blipFill>
        <p:spPr>
          <a:xfrm>
            <a:off x="4104742" y="304800"/>
            <a:ext cx="3745173" cy="5638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 Placeholder 5"/>
          <p:cNvSpPr>
            <a:spLocks noGrp="1"/>
          </p:cNvSpPr>
          <p:nvPr>
            <p:ph type="body" sz="half" idx="2"/>
          </p:nvPr>
        </p:nvSpPr>
        <p:spPr>
          <a:xfrm>
            <a:off x="381000" y="5333999"/>
            <a:ext cx="3008313" cy="715963"/>
          </a:xfrm>
        </p:spPr>
        <p:txBody>
          <a:bodyPr>
            <a:normAutofit/>
          </a:bodyPr>
          <a:lstStyle/>
          <a:p>
            <a:r>
              <a:rPr lang="en-US" dirty="0" smtClean="0"/>
              <a:t>Dean Shields’ remarks and video can be found elsewhere on this website.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105400"/>
            <a:ext cx="5867400" cy="685800"/>
          </a:xfrm>
        </p:spPr>
        <p:txBody>
          <a:bodyPr>
            <a:normAutofit fontScale="90000"/>
          </a:bodyPr>
          <a:lstStyle/>
          <a:p>
            <a:pPr algn="ctr"/>
            <a:r>
              <a:rPr lang="en-US" b="0" dirty="0" smtClean="0"/>
              <a:t>Incoming president Valerie Hardcastle presents 2010-2011 president Vickie Rutledge Shields with a presidential plaque in recognition of her service. </a:t>
            </a:r>
            <a:endParaRPr lang="en-US" b="0" dirty="0"/>
          </a:p>
        </p:txBody>
      </p:sp>
      <p:pic>
        <p:nvPicPr>
          <p:cNvPr id="5" name="Picture Placeholder 4" descr="IPI-0254.JPG"/>
          <p:cNvPicPr>
            <a:picLocks noGrp="1" noChangeAspect="1"/>
          </p:cNvPicPr>
          <p:nvPr>
            <p:ph type="pic" idx="1"/>
          </p:nvPr>
        </p:nvPicPr>
        <p:blipFill>
          <a:blip r:embed="rId2" cstate="print"/>
          <a:srcRect l="5775" r="5775"/>
          <a:stretch>
            <a:fillRect/>
          </a:stretch>
        </p:blipFill>
        <p:spPr>
          <a:xfrm>
            <a:off x="1676400" y="381000"/>
            <a:ext cx="5678488" cy="4264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486400"/>
            <a:ext cx="5486400" cy="566738"/>
          </a:xfrm>
        </p:spPr>
        <p:txBody>
          <a:bodyPr>
            <a:noAutofit/>
          </a:bodyPr>
          <a:lstStyle/>
          <a:p>
            <a:pPr algn="ctr"/>
            <a:r>
              <a:rPr lang="en-US" sz="1800" b="0" dirty="0" smtClean="0"/>
              <a:t>Thursday’s Breakfast for Research Institutions was a big draw.  Chris McCord (Northern Illinois U) chaired this sector’s standing committee.</a:t>
            </a:r>
            <a:endParaRPr lang="en-US" sz="1800" b="0" dirty="0"/>
          </a:p>
        </p:txBody>
      </p:sp>
      <p:pic>
        <p:nvPicPr>
          <p:cNvPr id="5" name="Picture Placeholder 4" descr="IPI-0004.JPG"/>
          <p:cNvPicPr>
            <a:picLocks noGrp="1" noChangeAspect="1"/>
          </p:cNvPicPr>
          <p:nvPr>
            <p:ph type="pic" idx="1"/>
          </p:nvPr>
        </p:nvPicPr>
        <p:blipFill>
          <a:blip r:embed="rId2" cstate="print"/>
          <a:srcRect l="5721" t="11034" r="5721"/>
          <a:stretch>
            <a:fillRect/>
          </a:stretch>
        </p:blipFill>
        <p:spPr>
          <a:xfrm>
            <a:off x="1752600" y="762000"/>
            <a:ext cx="5486400" cy="366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105400"/>
            <a:ext cx="6248400" cy="685800"/>
          </a:xfrm>
        </p:spPr>
        <p:txBody>
          <a:bodyPr>
            <a:normAutofit fontScale="90000"/>
          </a:bodyPr>
          <a:lstStyle/>
          <a:p>
            <a:r>
              <a:rPr lang="en-US" b="0" dirty="0" smtClean="0"/>
              <a:t>Olufunke Fontenot (Georgia College &amp; State U) and Paul Bell (U of Oklahoma) compare educational apps.  </a:t>
            </a:r>
            <a:endParaRPr lang="en-US" b="0" dirty="0"/>
          </a:p>
        </p:txBody>
      </p:sp>
      <p:pic>
        <p:nvPicPr>
          <p:cNvPr id="5" name="Picture Placeholder 4" descr="IPI-0272.JPG"/>
          <p:cNvPicPr>
            <a:picLocks noGrp="1" noChangeAspect="1"/>
          </p:cNvPicPr>
          <p:nvPr>
            <p:ph type="pic" idx="1"/>
          </p:nvPr>
        </p:nvPicPr>
        <p:blipFill>
          <a:blip r:embed="rId2" cstate="print"/>
          <a:srcRect t="25063" b="25063"/>
          <a:stretch>
            <a:fillRect/>
          </a:stretch>
        </p:blipFill>
        <p:spPr>
          <a:xfrm>
            <a:off x="1524000" y="685800"/>
            <a:ext cx="5678488" cy="4264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US" sz="2000" dirty="0" smtClean="0"/>
              <a:t/>
            </a:r>
            <a:br>
              <a:rPr lang="en-US" sz="2000" dirty="0" smtClean="0"/>
            </a:br>
            <a:r>
              <a:rPr lang="en-US" sz="2000" dirty="0" smtClean="0"/>
              <a:t/>
            </a:r>
            <a:br>
              <a:rPr lang="en-US" sz="2000" dirty="0" smtClean="0"/>
            </a:br>
            <a:r>
              <a:rPr lang="en-US" sz="2800" dirty="0" smtClean="0"/>
              <a:t/>
            </a:r>
            <a:br>
              <a:rPr lang="en-US" sz="2800" dirty="0" smtClean="0"/>
            </a:br>
            <a:endParaRPr lang="en-US" sz="2800" dirty="0"/>
          </a:p>
        </p:txBody>
      </p:sp>
      <p:sp>
        <p:nvSpPr>
          <p:cNvPr id="12" name="Text Placeholder 11"/>
          <p:cNvSpPr>
            <a:spLocks noGrp="1"/>
          </p:cNvSpPr>
          <p:nvPr>
            <p:ph type="body" idx="1"/>
          </p:nvPr>
        </p:nvSpPr>
        <p:spPr>
          <a:xfrm>
            <a:off x="381000" y="3886200"/>
            <a:ext cx="4040188" cy="1249362"/>
          </a:xfrm>
        </p:spPr>
        <p:txBody>
          <a:bodyPr>
            <a:noAutofit/>
          </a:bodyPr>
          <a:lstStyle/>
          <a:p>
            <a:pPr algn="ctr"/>
            <a:r>
              <a:rPr lang="en-US" sz="1800" b="0" dirty="0" smtClean="0">
                <a:latin typeface="+mj-lt"/>
              </a:rPr>
              <a:t>California State University deans Stella Theodoulou (Northridge) and Scott Paynton (Humboldt) relax between sessions.</a:t>
            </a:r>
            <a:endParaRPr lang="en-US" sz="1800" b="0" dirty="0">
              <a:latin typeface="+mj-lt"/>
            </a:endParaRPr>
          </a:p>
        </p:txBody>
      </p:sp>
      <p:pic>
        <p:nvPicPr>
          <p:cNvPr id="5" name="Picture Placeholder 4" descr="California deans.JPG"/>
          <p:cNvPicPr>
            <a:picLocks noGrp="1" noChangeAspect="1"/>
          </p:cNvPicPr>
          <p:nvPr>
            <p:ph sz="half" idx="2"/>
          </p:nvPr>
        </p:nvPicPr>
        <p:blipFill>
          <a:blip r:embed="rId2" cstate="print"/>
          <a:stretch>
            <a:fillRect/>
          </a:stretch>
        </p:blipFill>
        <p:spPr>
          <a:xfrm>
            <a:off x="457200" y="685800"/>
            <a:ext cx="4040188" cy="30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12"/>
          <p:cNvSpPr>
            <a:spLocks noGrp="1"/>
          </p:cNvSpPr>
          <p:nvPr>
            <p:ph type="body" sz="quarter" idx="3"/>
          </p:nvPr>
        </p:nvSpPr>
        <p:spPr>
          <a:xfrm>
            <a:off x="4800600" y="2133600"/>
            <a:ext cx="4041775" cy="639762"/>
          </a:xfrm>
        </p:spPr>
        <p:txBody>
          <a:bodyPr>
            <a:noAutofit/>
          </a:bodyPr>
          <a:lstStyle/>
          <a:p>
            <a:pPr algn="ctr"/>
            <a:r>
              <a:rPr lang="en-US" sz="1800" b="0" dirty="0" smtClean="0">
                <a:latin typeface="+mj-lt"/>
              </a:rPr>
              <a:t>Douglas Davenport (Truman State U) and Chris McGowan (Southeast Missouri State U) check to make sure they’ll be on time for the next session.</a:t>
            </a:r>
            <a:endParaRPr lang="en-US" sz="1800" b="0" dirty="0">
              <a:latin typeface="+mj-lt"/>
            </a:endParaRPr>
          </a:p>
        </p:txBody>
      </p:sp>
      <p:pic>
        <p:nvPicPr>
          <p:cNvPr id="8" name="Content Placeholder 7" descr="Clock watchers.JPG"/>
          <p:cNvPicPr>
            <a:picLocks noGrp="1" noChangeAspect="1"/>
          </p:cNvPicPr>
          <p:nvPr>
            <p:ph sz="quarter" idx="4"/>
          </p:nvPr>
        </p:nvPicPr>
        <p:blipFill>
          <a:blip r:embed="rId3" cstate="print"/>
          <a:stretch>
            <a:fillRect/>
          </a:stretch>
        </p:blipFill>
        <p:spPr>
          <a:xfrm>
            <a:off x="4876800" y="2971800"/>
            <a:ext cx="4041775" cy="3031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293F9980-65A4-4A08-A93F-547613502BC7@home"/>
          <p:cNvPicPr>
            <a:picLocks noChangeAspect="1" noChangeArrowheads="1"/>
          </p:cNvPicPr>
          <p:nvPr/>
        </p:nvPicPr>
        <p:blipFill>
          <a:blip r:embed="rId4" cstate="print"/>
          <a:srcRect/>
          <a:stretch>
            <a:fillRect/>
          </a:stretch>
        </p:blipFill>
        <p:spPr bwMode="auto">
          <a:xfrm rot="2310635">
            <a:off x="228666" y="5520320"/>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105400"/>
            <a:ext cx="6553200" cy="685800"/>
          </a:xfrm>
        </p:spPr>
        <p:txBody>
          <a:bodyPr>
            <a:normAutofit fontScale="90000"/>
          </a:bodyPr>
          <a:lstStyle/>
          <a:p>
            <a:pPr algn="ctr"/>
            <a:r>
              <a:rPr lang="en-US" b="0" dirty="0" smtClean="0"/>
              <a:t>The 46</a:t>
            </a:r>
            <a:r>
              <a:rPr lang="en-US" b="0" baseline="30000" dirty="0" smtClean="0"/>
              <a:t>th</a:t>
            </a:r>
            <a:r>
              <a:rPr lang="en-US" b="0" dirty="0" smtClean="0"/>
              <a:t> Annual Business Meeting was well attended.  Three new initiatives were unveiled: Mentoring Programs for Deans; On-Campus Leadership Development Workshops for Chairs/Heads; and an online Deans Knowledge Base.</a:t>
            </a:r>
            <a:endParaRPr lang="en-US" b="0" dirty="0"/>
          </a:p>
        </p:txBody>
      </p:sp>
      <p:pic>
        <p:nvPicPr>
          <p:cNvPr id="5" name="Picture Placeholder 4" descr="Business Mtg Audience.JPG"/>
          <p:cNvPicPr>
            <a:picLocks noGrp="1" noChangeAspect="1"/>
          </p:cNvPicPr>
          <p:nvPr>
            <p:ph type="pic" idx="1"/>
          </p:nvPr>
        </p:nvPicPr>
        <p:blipFill>
          <a:blip r:embed="rId2" cstate="print"/>
          <a:srcRect l="60" t="24944" r="60"/>
          <a:stretch>
            <a:fillRect/>
          </a:stretch>
        </p:blipFill>
        <p:spPr>
          <a:xfrm>
            <a:off x="1676400" y="914400"/>
            <a:ext cx="5678488"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5638800" cy="1219200"/>
          </a:xfrm>
        </p:spPr>
        <p:txBody>
          <a:bodyPr>
            <a:normAutofit fontScale="90000"/>
          </a:bodyPr>
          <a:lstStyle/>
          <a:p>
            <a:pPr algn="ctr"/>
            <a:r>
              <a:rPr lang="en-US" b="0" dirty="0" smtClean="0"/>
              <a:t>Paul B. Bell, Jr., outgoing past president, was  recognized at the Business Meeting by Vickie Shields for his many contributions to CCAS over the years.</a:t>
            </a:r>
            <a:endParaRPr lang="en-US" b="0" dirty="0"/>
          </a:p>
        </p:txBody>
      </p:sp>
      <p:pic>
        <p:nvPicPr>
          <p:cNvPr id="5" name="Picture Placeholder 4" descr="Bell and Shields.JPG"/>
          <p:cNvPicPr>
            <a:picLocks noGrp="1" noChangeAspect="1"/>
          </p:cNvPicPr>
          <p:nvPr>
            <p:ph type="pic" idx="1"/>
          </p:nvPr>
        </p:nvPicPr>
        <p:blipFill>
          <a:blip r:embed="rId2" cstate="print"/>
          <a:srcRect l="20164" t="16083" r="60"/>
          <a:stretch>
            <a:fillRect/>
          </a:stretch>
        </p:blipFill>
        <p:spPr>
          <a:xfrm>
            <a:off x="2057400" y="313228"/>
            <a:ext cx="5297488" cy="4179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800600" y="685800"/>
            <a:ext cx="4040188" cy="1249362"/>
          </a:xfrm>
        </p:spPr>
        <p:txBody>
          <a:bodyPr>
            <a:noAutofit/>
          </a:bodyPr>
          <a:lstStyle/>
          <a:p>
            <a:r>
              <a:rPr lang="en-US" sz="1800" b="0" dirty="0" smtClean="0">
                <a:latin typeface="+mj-lt"/>
              </a:rPr>
              <a:t>Mac Given (Neumann U), Roy Wensley (Saint Mary’s College), Peg McManus (LaSalle U), and Pat Mosto (Rider U).</a:t>
            </a:r>
            <a:endParaRPr lang="en-US" sz="1800" b="0" dirty="0">
              <a:latin typeface="+mj-lt"/>
            </a:endParaRPr>
          </a:p>
        </p:txBody>
      </p:sp>
      <p:pic>
        <p:nvPicPr>
          <p:cNvPr id="5" name="Picture Placeholder 4" descr="Given Wensley McManus Mosto.JPG"/>
          <p:cNvPicPr>
            <a:picLocks noGrp="1" noChangeAspect="1"/>
          </p:cNvPicPr>
          <p:nvPr>
            <p:ph sz="half" idx="2"/>
          </p:nvPr>
        </p:nvPicPr>
        <p:blipFill>
          <a:blip r:embed="rId2" cstate="print"/>
          <a:stretch>
            <a:fillRect/>
          </a:stretch>
        </p:blipFill>
        <p:spPr>
          <a:xfrm>
            <a:off x="533400" y="762000"/>
            <a:ext cx="4040188" cy="3030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9"/>
          <p:cNvSpPr>
            <a:spLocks noGrp="1"/>
          </p:cNvSpPr>
          <p:nvPr>
            <p:ph type="body" sz="quarter" idx="3"/>
          </p:nvPr>
        </p:nvSpPr>
        <p:spPr>
          <a:xfrm>
            <a:off x="762001" y="4267200"/>
            <a:ext cx="3657599" cy="1706562"/>
          </a:xfrm>
        </p:spPr>
        <p:txBody>
          <a:bodyPr>
            <a:noAutofit/>
          </a:bodyPr>
          <a:lstStyle/>
          <a:p>
            <a:r>
              <a:rPr lang="en-US" sz="1800" b="0" dirty="0" smtClean="0">
                <a:latin typeface="+mj-lt"/>
              </a:rPr>
              <a:t>Rick Goodstein (Clemson U), Mary Anne Fitzpatrick (U of South Carolina), and Kim Peterson (U of Alaska Anchorage).</a:t>
            </a:r>
            <a:endParaRPr lang="en-US" sz="1800" b="0" dirty="0">
              <a:latin typeface="+mj-lt"/>
            </a:endParaRPr>
          </a:p>
        </p:txBody>
      </p:sp>
      <p:pic>
        <p:nvPicPr>
          <p:cNvPr id="6" name="Picture Placeholder 4" descr="DSCN0206.JPG"/>
          <p:cNvPicPr>
            <a:picLocks noChangeAspect="1"/>
          </p:cNvPicPr>
          <p:nvPr/>
        </p:nvPicPr>
        <p:blipFill>
          <a:blip r:embed="rId3" cstate="print"/>
          <a:srcRect l="60" t="12435" r="60" b="16083"/>
          <a:stretch>
            <a:fillRect/>
          </a:stretch>
        </p:blipFill>
        <p:spPr>
          <a:xfrm>
            <a:off x="4267200" y="3962400"/>
            <a:ext cx="4572000" cy="245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293F9980-65A4-4A08-A93F-547613502BC7@home"/>
          <p:cNvPicPr>
            <a:picLocks noChangeAspect="1" noChangeArrowheads="1"/>
          </p:cNvPicPr>
          <p:nvPr/>
        </p:nvPicPr>
        <p:blipFill>
          <a:blip r:embed="rId4" cstate="print"/>
          <a:srcRect/>
          <a:stretch>
            <a:fillRect/>
          </a:stretch>
        </p:blipFill>
        <p:spPr bwMode="auto">
          <a:xfrm rot="2356898">
            <a:off x="205749" y="5949408"/>
            <a:ext cx="693483" cy="7768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293F9980-65A4-4A08-A93F-547613502BC7@home"/>
          <p:cNvPicPr>
            <a:picLocks noChangeAspect="1" noChangeArrowheads="1"/>
          </p:cNvPicPr>
          <p:nvPr/>
        </p:nvPicPr>
        <p:blipFill>
          <a:blip r:embed="rId2" cstate="print"/>
          <a:srcRect/>
          <a:stretch>
            <a:fillRect/>
          </a:stretch>
        </p:blipFill>
        <p:spPr bwMode="auto">
          <a:xfrm rot="20561169">
            <a:off x="8258449" y="5889032"/>
            <a:ext cx="780288" cy="874060"/>
          </a:xfrm>
          <a:prstGeom prst="rect">
            <a:avLst/>
          </a:prstGeom>
          <a:noFill/>
          <a:ln w="9525">
            <a:noFill/>
            <a:miter lim="800000"/>
            <a:headEnd/>
            <a:tailEnd/>
          </a:ln>
        </p:spPr>
      </p:pic>
      <p:pic>
        <p:nvPicPr>
          <p:cNvPr id="5" name="Picture Placeholder 4" descr="DSCN0207.JPG"/>
          <p:cNvPicPr>
            <a:picLocks noGrp="1" noChangeAspect="1"/>
          </p:cNvPicPr>
          <p:nvPr>
            <p:ph sz="half" idx="4294967295"/>
          </p:nvPr>
        </p:nvPicPr>
        <p:blipFill>
          <a:blip r:embed="rId3" cstate="print"/>
          <a:stretch>
            <a:fillRect/>
          </a:stretch>
        </p:blipFill>
        <p:spPr>
          <a:xfrm>
            <a:off x="457200" y="3276600"/>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p:cNvSpPr>
            <a:spLocks noGrp="1"/>
          </p:cNvSpPr>
          <p:nvPr>
            <p:ph type="body" idx="4294967295"/>
          </p:nvPr>
        </p:nvSpPr>
        <p:spPr>
          <a:xfrm>
            <a:off x="838200" y="1219200"/>
            <a:ext cx="3430588" cy="639762"/>
          </a:xfrm>
        </p:spPr>
        <p:txBody>
          <a:bodyPr>
            <a:noAutofit/>
          </a:bodyPr>
          <a:lstStyle/>
          <a:p>
            <a:pPr algn="ctr">
              <a:buNone/>
            </a:pPr>
            <a:endParaRPr lang="en-US" sz="2800" b="0" dirty="0">
              <a:latin typeface="+mj-lt"/>
            </a:endParaRPr>
          </a:p>
        </p:txBody>
      </p:sp>
      <p:sp>
        <p:nvSpPr>
          <p:cNvPr id="8" name="Text Placeholder 7"/>
          <p:cNvSpPr>
            <a:spLocks noGrp="1"/>
          </p:cNvSpPr>
          <p:nvPr>
            <p:ph type="body" sz="quarter" idx="4294967295"/>
          </p:nvPr>
        </p:nvSpPr>
        <p:spPr>
          <a:xfrm>
            <a:off x="4572000" y="5105400"/>
            <a:ext cx="4114800" cy="1219200"/>
          </a:xfrm>
        </p:spPr>
        <p:txBody>
          <a:bodyPr>
            <a:noAutofit/>
          </a:bodyPr>
          <a:lstStyle/>
          <a:p>
            <a:pPr>
              <a:buNone/>
            </a:pPr>
            <a:r>
              <a:rPr lang="en-US" sz="1800" b="0" dirty="0" smtClean="0">
                <a:latin typeface="+mj-lt"/>
              </a:rPr>
              <a:t>Top left: North Carolina Deans</a:t>
            </a:r>
          </a:p>
          <a:p>
            <a:pPr>
              <a:buNone/>
            </a:pPr>
            <a:r>
              <a:rPr lang="en-US" sz="1800" b="0" dirty="0" smtClean="0">
                <a:latin typeface="+mj-lt"/>
              </a:rPr>
              <a:t>Bottom left: Pennsylvania Deans</a:t>
            </a:r>
          </a:p>
          <a:p>
            <a:pPr>
              <a:buNone/>
            </a:pPr>
            <a:r>
              <a:rPr lang="en-US" sz="1800" dirty="0" smtClean="0">
                <a:latin typeface="+mj-lt"/>
              </a:rPr>
              <a:t>Above: Oklahoma State U Deans</a:t>
            </a:r>
            <a:endParaRPr lang="en-US" sz="1800" b="0" dirty="0">
              <a:latin typeface="+mj-lt"/>
            </a:endParaRPr>
          </a:p>
        </p:txBody>
      </p:sp>
      <p:pic>
        <p:nvPicPr>
          <p:cNvPr id="10" name="Content Placeholder 9" descr="DSCN0208.JPG"/>
          <p:cNvPicPr>
            <a:picLocks noGrp="1" noChangeAspect="1"/>
          </p:cNvPicPr>
          <p:nvPr>
            <p:ph sz="quarter" idx="4294967295"/>
          </p:nvPr>
        </p:nvPicPr>
        <p:blipFill>
          <a:blip r:embed="rId4" cstate="print"/>
          <a:srcRect l="22702" t="23684"/>
          <a:stretch>
            <a:fillRect/>
          </a:stretch>
        </p:blipFill>
        <p:spPr>
          <a:xfrm>
            <a:off x="533400" y="381000"/>
            <a:ext cx="3657600" cy="2707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4" descr="DSCN0216.JPG"/>
          <p:cNvPicPr>
            <a:picLocks noChangeAspect="1"/>
          </p:cNvPicPr>
          <p:nvPr/>
        </p:nvPicPr>
        <p:blipFill>
          <a:blip r:embed="rId5" cstate="print"/>
          <a:srcRect l="-3961" t="3500" r="28904" b="21445"/>
          <a:stretch>
            <a:fillRect/>
          </a:stretch>
        </p:blipFill>
        <p:spPr>
          <a:xfrm>
            <a:off x="4495800" y="1524000"/>
            <a:ext cx="42672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082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38600"/>
            <a:ext cx="7010400" cy="1752600"/>
          </a:xfrm>
        </p:spPr>
        <p:txBody>
          <a:bodyPr>
            <a:normAutofit fontScale="90000"/>
          </a:bodyPr>
          <a:lstStyle/>
          <a:p>
            <a:pPr algn="ctr"/>
            <a:r>
              <a:rPr lang="en-US" b="0" dirty="0" smtClean="0"/>
              <a:t>Members of the Committee on Liberal Arts Institutions  Carolyn Stefanco (Agnes Scott College), Christopher </a:t>
            </a:r>
            <a:r>
              <a:rPr lang="en-US" b="0" dirty="0" err="1" smtClean="0"/>
              <a:t>Jesperson</a:t>
            </a:r>
            <a:r>
              <a:rPr lang="en-US" b="0" dirty="0" smtClean="0"/>
              <a:t> (North Georgia College and State U), Douglas Davenport (Truman State U) and Jane Wood (Park U) sponsored a panel on ““Embracing the World: Internationalizing teaching and learning in the liberal arts.” </a:t>
            </a:r>
            <a:endParaRPr lang="en-US" b="0" dirty="0"/>
          </a:p>
        </p:txBody>
      </p:sp>
      <p:pic>
        <p:nvPicPr>
          <p:cNvPr id="5" name="Picture Placeholder 4" descr="DSCN0240.JPG"/>
          <p:cNvPicPr>
            <a:picLocks noGrp="1" noChangeAspect="1"/>
          </p:cNvPicPr>
          <p:nvPr>
            <p:ph type="pic" idx="1"/>
          </p:nvPr>
        </p:nvPicPr>
        <p:blipFill>
          <a:blip r:embed="rId2" cstate="print">
            <a:lum bright="20000"/>
          </a:blip>
          <a:srcRect l="60" t="28518" r="60" b="8935"/>
          <a:stretch>
            <a:fillRect/>
          </a:stretch>
        </p:blipFill>
        <p:spPr>
          <a:xfrm>
            <a:off x="1143000" y="533400"/>
            <a:ext cx="681418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extLst>
      <p:ext uri="{BB962C8B-B14F-4D97-AF65-F5344CB8AC3E}">
        <p14:creationId xmlns:p14="http://schemas.microsoft.com/office/powerpoint/2010/main" val="3775653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4638"/>
            <a:ext cx="8229600" cy="1782762"/>
          </a:xfrm>
        </p:spPr>
        <p:txBody>
          <a:bodyPr>
            <a:normAutofit/>
          </a:bodyPr>
          <a:lstStyle/>
          <a:p>
            <a:r>
              <a:rPr lang="en-US" sz="1800" dirty="0" smtClean="0"/>
              <a:t>Felecia Nave (Prairie View A&amp;M U) presents on “Cultivating Diverse Faculty Leadership in the STEM Disciplines: Best practices.</a:t>
            </a:r>
            <a:br>
              <a:rPr lang="en-US" sz="1800" dirty="0" smtClean="0"/>
            </a:br>
            <a:r>
              <a:rPr lang="en-US" sz="1800" dirty="0" smtClean="0"/>
              <a:t/>
            </a:r>
            <a:br>
              <a:rPr lang="en-US" sz="1800" dirty="0" smtClean="0"/>
            </a:br>
            <a:r>
              <a:rPr lang="en-US" sz="1800" dirty="0" smtClean="0"/>
              <a:t>Panelists Alison Morrison-</a:t>
            </a:r>
            <a:r>
              <a:rPr lang="en-US" sz="1800" dirty="0" err="1" smtClean="0"/>
              <a:t>Shetlar</a:t>
            </a:r>
            <a:r>
              <a:rPr lang="en-US" sz="1800" dirty="0" smtClean="0"/>
              <a:t> (Elon U), David Garcia (Ithaca College) and Kara Rabbitt (William Paterson U) coordinated a panel on “Building Better Relationships with Colleges of Education.” </a:t>
            </a:r>
            <a:endParaRPr lang="en-US" sz="1800" dirty="0"/>
          </a:p>
        </p:txBody>
      </p:sp>
      <p:pic>
        <p:nvPicPr>
          <p:cNvPr id="5" name="Picture Placeholder 4" descr="F. Nave presentation.JPG"/>
          <p:cNvPicPr>
            <a:picLocks noGrp="1" noChangeAspect="1"/>
          </p:cNvPicPr>
          <p:nvPr>
            <p:ph sz="half" idx="1"/>
          </p:nvPr>
        </p:nvPicPr>
        <p:blipFill>
          <a:blip r:embed="rId2" cstate="print"/>
          <a:stretch>
            <a:fillRect/>
          </a:stretch>
        </p:blipFill>
        <p:spPr>
          <a:xfrm>
            <a:off x="304800" y="2348706"/>
            <a:ext cx="403860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DSCN0236.JPG"/>
          <p:cNvPicPr>
            <a:picLocks noGrp="1" noChangeAspect="1"/>
          </p:cNvPicPr>
          <p:nvPr>
            <p:ph sz="half" idx="2"/>
          </p:nvPr>
        </p:nvPicPr>
        <p:blipFill>
          <a:blip r:embed="rId3" cstate="print">
            <a:lum bright="20000"/>
          </a:blip>
          <a:stretch>
            <a:fillRect/>
          </a:stretch>
        </p:blipFill>
        <p:spPr>
          <a:xfrm>
            <a:off x="4800600" y="2348706"/>
            <a:ext cx="403860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4" cstate="print"/>
          <a:srcRect/>
          <a:stretch>
            <a:fillRect/>
          </a:stretch>
        </p:blipFill>
        <p:spPr bwMode="auto">
          <a:xfrm rot="20561169">
            <a:off x="7961725" y="5635319"/>
            <a:ext cx="983180" cy="1101333"/>
          </a:xfrm>
          <a:prstGeom prst="rect">
            <a:avLst/>
          </a:prstGeom>
          <a:noFill/>
          <a:ln w="9525">
            <a:noFill/>
            <a:miter lim="800000"/>
            <a:headEnd/>
            <a:tailEnd/>
          </a:ln>
        </p:spPr>
      </p:pic>
    </p:spTree>
    <p:extLst>
      <p:ext uri="{BB962C8B-B14F-4D97-AF65-F5344CB8AC3E}">
        <p14:creationId xmlns:p14="http://schemas.microsoft.com/office/powerpoint/2010/main" val="2971938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105400"/>
            <a:ext cx="6324600" cy="914400"/>
          </a:xfrm>
        </p:spPr>
        <p:txBody>
          <a:bodyPr>
            <a:normAutofit fontScale="90000"/>
          </a:bodyPr>
          <a:lstStyle/>
          <a:p>
            <a:pPr algn="ctr"/>
            <a:r>
              <a:rPr lang="en-US" b="0" dirty="0" smtClean="0"/>
              <a:t>Olaf </a:t>
            </a:r>
            <a:r>
              <a:rPr lang="en-US" b="0" dirty="0" err="1" smtClean="0"/>
              <a:t>Kuhlke</a:t>
            </a:r>
            <a:r>
              <a:rPr lang="en-US" b="0" dirty="0" smtClean="0"/>
              <a:t> (U of Minnesota Duluth)</a:t>
            </a:r>
            <a:r>
              <a:rPr lang="en-US" dirty="0" smtClean="0"/>
              <a:t> </a:t>
            </a:r>
            <a:r>
              <a:rPr lang="en-US" b="0" dirty="0" smtClean="0"/>
              <a:t>and Anne Hiskes (U of Connecticut) discuss “Junior Faculty Mentoring and Community Building” over Thursday’s lunch.</a:t>
            </a:r>
            <a:endParaRPr lang="en-US" b="0" dirty="0"/>
          </a:p>
        </p:txBody>
      </p:sp>
      <p:pic>
        <p:nvPicPr>
          <p:cNvPr id="5" name="Picture Placeholder 4" descr="IPI-0174.JPG"/>
          <p:cNvPicPr>
            <a:picLocks noGrp="1" noChangeAspect="1"/>
          </p:cNvPicPr>
          <p:nvPr>
            <p:ph type="pic" idx="1"/>
          </p:nvPr>
        </p:nvPicPr>
        <p:blipFill>
          <a:blip r:embed="rId2" cstate="print"/>
          <a:srcRect l="5775" r="5775"/>
          <a:stretch>
            <a:fillRect/>
          </a:stretch>
        </p:blipFill>
        <p:spPr>
          <a:xfrm>
            <a:off x="1600200" y="457200"/>
            <a:ext cx="5678488" cy="4264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extLst>
      <p:ext uri="{BB962C8B-B14F-4D97-AF65-F5344CB8AC3E}">
        <p14:creationId xmlns:p14="http://schemas.microsoft.com/office/powerpoint/2010/main" val="16372862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953000"/>
            <a:ext cx="5638800" cy="1524000"/>
          </a:xfrm>
        </p:spPr>
        <p:txBody>
          <a:bodyPr>
            <a:noAutofit/>
          </a:bodyPr>
          <a:lstStyle/>
          <a:p>
            <a:pPr algn="ctr"/>
            <a:r>
              <a:rPr lang="en-US" sz="1800" b="0" dirty="0" smtClean="0"/>
              <a:t>The panel “Fostering Interdisciplinary Curricular and Faculty Development” included presentations by (from left) Kristin Sobolik (U of Maine), Adelia Williams (Pace U), and Kathleen Moore (Oakland U), with Timothy Johnston (U of North Carolina at Greensboro) serving as moderator.</a:t>
            </a:r>
            <a:endParaRPr lang="en-US" sz="1800" b="0" dirty="0"/>
          </a:p>
        </p:txBody>
      </p:sp>
      <p:pic>
        <p:nvPicPr>
          <p:cNvPr id="5" name="Picture Placeholder 4" descr="IPI-0168.JPG"/>
          <p:cNvPicPr>
            <a:picLocks noGrp="1" noChangeAspect="1"/>
          </p:cNvPicPr>
          <p:nvPr>
            <p:ph type="pic" idx="1"/>
          </p:nvPr>
        </p:nvPicPr>
        <p:blipFill>
          <a:blip r:embed="rId2" cstate="print"/>
          <a:srcRect l="5775" r="5775"/>
          <a:stretch>
            <a:fillRect/>
          </a:stretch>
        </p:blipFill>
        <p:spPr>
          <a:xfrm>
            <a:off x="1828800" y="304800"/>
            <a:ext cx="5373688" cy="4035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148262"/>
            <a:ext cx="5486400" cy="566738"/>
          </a:xfrm>
        </p:spPr>
        <p:txBody>
          <a:bodyPr>
            <a:noAutofit/>
          </a:bodyPr>
          <a:lstStyle/>
          <a:p>
            <a:pPr algn="ctr"/>
            <a:r>
              <a:rPr lang="en-US" sz="1800" b="0" dirty="0" smtClean="0"/>
              <a:t>Frank Biafora (U of South Florida, St. Petersburg) facilitates the Breakfast by Sector for Metropolitan/ Urban Institutions	</a:t>
            </a:r>
            <a:endParaRPr lang="en-US" sz="1800" b="0" dirty="0"/>
          </a:p>
        </p:txBody>
      </p:sp>
      <p:pic>
        <p:nvPicPr>
          <p:cNvPr id="5" name="Picture Placeholder 4" descr="IPI-0011.JPG"/>
          <p:cNvPicPr>
            <a:picLocks noGrp="1" noChangeAspect="1"/>
          </p:cNvPicPr>
          <p:nvPr>
            <p:ph type="pic" idx="1"/>
          </p:nvPr>
        </p:nvPicPr>
        <p:blipFill>
          <a:blip r:embed="rId2" cstate="print"/>
          <a:srcRect l="5721" r="5721"/>
          <a:stretch>
            <a:fillRect/>
          </a:stretch>
        </p:blipFill>
        <p:spPr>
          <a:xfrm>
            <a:off x="1905000" y="381000"/>
            <a:ext cx="5486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93F9980-65A4-4A08-A93F-547613502BC7@home"/>
          <p:cNvPicPr>
            <a:picLocks noChangeAspect="1" noChangeArrowheads="1"/>
          </p:cNvPicPr>
          <p:nvPr/>
        </p:nvPicPr>
        <p:blipFill>
          <a:blip r:embed="rId2" cstate="print"/>
          <a:srcRect/>
          <a:stretch>
            <a:fillRect/>
          </a:stretch>
        </p:blipFill>
        <p:spPr bwMode="auto">
          <a:xfrm rot="2834380">
            <a:off x="164250" y="5991470"/>
            <a:ext cx="667715" cy="747957"/>
          </a:xfrm>
          <a:prstGeom prst="rect">
            <a:avLst/>
          </a:prstGeom>
          <a:noFill/>
          <a:ln w="9525">
            <a:noFill/>
            <a:miter lim="800000"/>
            <a:headEnd/>
            <a:tailEnd/>
          </a:ln>
        </p:spPr>
      </p:pic>
      <p:pic>
        <p:nvPicPr>
          <p:cNvPr id="7" name="Picture Placeholder 6" descr="IPI-0137.JPG"/>
          <p:cNvPicPr>
            <a:picLocks noGrp="1" noChangeAspect="1"/>
          </p:cNvPicPr>
          <p:nvPr>
            <p:ph sz="half" idx="4294967295"/>
          </p:nvPr>
        </p:nvPicPr>
        <p:blipFill>
          <a:blip r:embed="rId3" cstate="print"/>
          <a:stretch>
            <a:fillRect/>
          </a:stretch>
        </p:blipFill>
        <p:spPr>
          <a:xfrm>
            <a:off x="4572000" y="3276600"/>
            <a:ext cx="4038600" cy="2682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7"/>
          <p:cNvSpPr>
            <a:spLocks noGrp="1"/>
          </p:cNvSpPr>
          <p:nvPr>
            <p:ph type="title" idx="4294967295"/>
          </p:nvPr>
        </p:nvSpPr>
        <p:spPr>
          <a:xfrm>
            <a:off x="4648200" y="457200"/>
            <a:ext cx="4495800" cy="2362200"/>
          </a:xfrm>
        </p:spPr>
        <p:txBody>
          <a:bodyPr>
            <a:noAutofit/>
          </a:bodyPr>
          <a:lstStyle/>
          <a:p>
            <a:pPr algn="l"/>
            <a:r>
              <a:rPr lang="en-US" sz="1800" dirty="0" smtClean="0"/>
              <a:t>Left: Michael Monticino (U of North Texas) moderated the session “Deans and Departmental Data.</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Below: Charles McAdams (Northwest Missouri State U) presented on “Deans and Economic Development.”</a:t>
            </a:r>
            <a:endParaRPr lang="en-US" sz="1800" dirty="0"/>
          </a:p>
        </p:txBody>
      </p:sp>
      <p:pic>
        <p:nvPicPr>
          <p:cNvPr id="12" name="Picture 11" descr="IPI-0117.JPG"/>
          <p:cNvPicPr>
            <a:picLocks noChangeAspect="1"/>
          </p:cNvPicPr>
          <p:nvPr/>
        </p:nvPicPr>
        <p:blipFill>
          <a:blip r:embed="rId4" cstate="print"/>
          <a:stretch>
            <a:fillRect/>
          </a:stretch>
        </p:blipFill>
        <p:spPr>
          <a:xfrm>
            <a:off x="457200" y="381000"/>
            <a:ext cx="3640540" cy="5481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914400" y="3276600"/>
            <a:ext cx="3048000" cy="1295400"/>
          </a:xfrm>
        </p:spPr>
        <p:txBody>
          <a:bodyPr>
            <a:normAutofit/>
          </a:bodyPr>
          <a:lstStyle/>
          <a:p>
            <a:pPr algn="ctr"/>
            <a:r>
              <a:rPr lang="en-US" sz="1800" b="0" dirty="0" smtClean="0">
                <a:latin typeface="+mj-lt"/>
              </a:rPr>
              <a:t>Mike Gealt, U of Arkansas at Little Rock, presented on “Deans and Economic Development.”</a:t>
            </a:r>
            <a:endParaRPr lang="en-US" sz="1800" b="0" dirty="0">
              <a:latin typeface="+mj-lt"/>
            </a:endParaRPr>
          </a:p>
        </p:txBody>
      </p:sp>
      <p:sp>
        <p:nvSpPr>
          <p:cNvPr id="11" name="Text Placeholder 10"/>
          <p:cNvSpPr>
            <a:spLocks noGrp="1"/>
          </p:cNvSpPr>
          <p:nvPr>
            <p:ph type="body" sz="quarter" idx="3"/>
          </p:nvPr>
        </p:nvSpPr>
        <p:spPr>
          <a:xfrm>
            <a:off x="5257800" y="2057400"/>
            <a:ext cx="3200399" cy="1524000"/>
          </a:xfrm>
        </p:spPr>
        <p:txBody>
          <a:bodyPr>
            <a:normAutofit/>
          </a:bodyPr>
          <a:lstStyle/>
          <a:p>
            <a:pPr algn="ctr"/>
            <a:r>
              <a:rPr lang="en-US" sz="1800" b="0" dirty="0" smtClean="0">
                <a:latin typeface="+mj-lt"/>
              </a:rPr>
              <a:t>Bret Danilowicz, Georgia Southern U, was a panelist for “Deans and Departmental Data.”</a:t>
            </a:r>
            <a:endParaRPr lang="en-US" sz="1800" b="0" dirty="0">
              <a:latin typeface="+mj-lt"/>
            </a:endParaRPr>
          </a:p>
        </p:txBody>
      </p:sp>
      <p:pic>
        <p:nvPicPr>
          <p:cNvPr id="16" name="Content Placeholder 15" descr="IPI-0132.JPG"/>
          <p:cNvPicPr>
            <a:picLocks noGrp="1" noChangeAspect="1"/>
          </p:cNvPicPr>
          <p:nvPr>
            <p:ph sz="quarter" idx="4"/>
          </p:nvPr>
        </p:nvPicPr>
        <p:blipFill>
          <a:blip r:embed="rId2" cstate="print"/>
          <a:stretch>
            <a:fillRect/>
          </a:stretch>
        </p:blipFill>
        <p:spPr>
          <a:xfrm>
            <a:off x="4823717" y="3733800"/>
            <a:ext cx="4015483"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Content Placeholder 14" descr="IPI-0141.JPG"/>
          <p:cNvPicPr>
            <a:picLocks noGrp="1" noChangeAspect="1"/>
          </p:cNvPicPr>
          <p:nvPr>
            <p:ph sz="half" idx="2"/>
          </p:nvPr>
        </p:nvPicPr>
        <p:blipFill>
          <a:blip r:embed="rId3" cstate="print"/>
          <a:stretch>
            <a:fillRect/>
          </a:stretch>
        </p:blipFill>
        <p:spPr>
          <a:xfrm>
            <a:off x="363876" y="381000"/>
            <a:ext cx="424494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293F9980-65A4-4A08-A93F-547613502BC7@home"/>
          <p:cNvPicPr>
            <a:picLocks noChangeAspect="1" noChangeArrowheads="1"/>
          </p:cNvPicPr>
          <p:nvPr/>
        </p:nvPicPr>
        <p:blipFill>
          <a:blip r:embed="rId4" cstate="print"/>
          <a:srcRect/>
          <a:stretch>
            <a:fillRect/>
          </a:stretch>
        </p:blipFill>
        <p:spPr bwMode="auto">
          <a:xfrm rot="2351622">
            <a:off x="-1370" y="5596966"/>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05400"/>
            <a:ext cx="5638800" cy="685800"/>
          </a:xfrm>
        </p:spPr>
        <p:txBody>
          <a:bodyPr>
            <a:normAutofit fontScale="90000"/>
          </a:bodyPr>
          <a:lstStyle/>
          <a:p>
            <a:pPr algn="ctr"/>
            <a:r>
              <a:rPr lang="en-US" b="0" dirty="0" smtClean="0"/>
              <a:t>Kathleen Monk and Ravenn Gethers did a masterful job staffing the Registration Desk.</a:t>
            </a:r>
            <a:endParaRPr lang="en-US" b="0" dirty="0"/>
          </a:p>
        </p:txBody>
      </p:sp>
      <p:pic>
        <p:nvPicPr>
          <p:cNvPr id="5" name="Picture Placeholder 4" descr="reception desk 1.JPG"/>
          <p:cNvPicPr>
            <a:picLocks noGrp="1" noChangeAspect="1"/>
          </p:cNvPicPr>
          <p:nvPr>
            <p:ph type="pic" idx="1"/>
          </p:nvPr>
        </p:nvPicPr>
        <p:blipFill>
          <a:blip r:embed="rId2" cstate="print"/>
          <a:srcRect l="11250" t="19167"/>
          <a:stretch>
            <a:fillRect/>
          </a:stretch>
        </p:blipFill>
        <p:spPr>
          <a:xfrm>
            <a:off x="1295400" y="533400"/>
            <a:ext cx="6469930" cy="441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438400"/>
            <a:ext cx="8229600" cy="4068762"/>
          </a:xfrm>
        </p:spPr>
        <p:txBody>
          <a:bodyPr>
            <a:normAutofit/>
          </a:bodyPr>
          <a:lstStyle/>
          <a:p>
            <a:r>
              <a:rPr lang="en-US" dirty="0" smtClean="0"/>
              <a:t>Photo Credits</a:t>
            </a:r>
            <a:br>
              <a:rPr lang="en-US" dirty="0" smtClean="0"/>
            </a:br>
            <a:r>
              <a:rPr lang="en-US" dirty="0" smtClean="0"/>
              <a:t>~</a:t>
            </a:r>
            <a:r>
              <a:rPr lang="en-US" sz="3200" dirty="0" smtClean="0"/>
              <a:t>International Photography Imaging~</a:t>
            </a:r>
            <a:br>
              <a:rPr lang="en-US" sz="3200" dirty="0" smtClean="0"/>
            </a:br>
            <a:r>
              <a:rPr lang="en-US" sz="3200" dirty="0" smtClean="0"/>
              <a:t>~Anne-Marie McCartan~</a:t>
            </a:r>
            <a:br>
              <a:rPr lang="en-US" sz="3200" dirty="0" smtClean="0"/>
            </a:br>
            <a:endParaRPr lang="en-US" sz="3200" dirty="0"/>
          </a:p>
        </p:txBody>
      </p:sp>
      <p:pic>
        <p:nvPicPr>
          <p:cNvPr id="6" name="Picture 5" descr="CCASlogo_CMYK_300dpi (2).JPG"/>
          <p:cNvPicPr>
            <a:picLocks noChangeAspect="1"/>
          </p:cNvPicPr>
          <p:nvPr/>
        </p:nvPicPr>
        <p:blipFill>
          <a:blip r:embed="rId2" cstate="print"/>
          <a:stretch>
            <a:fillRect/>
          </a:stretch>
        </p:blipFill>
        <p:spPr>
          <a:xfrm>
            <a:off x="3352800" y="5257800"/>
            <a:ext cx="2130552" cy="771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0340" y="4800600"/>
            <a:ext cx="5486400" cy="566738"/>
          </a:xfrm>
        </p:spPr>
        <p:txBody>
          <a:bodyPr>
            <a:normAutofit fontScale="90000"/>
          </a:bodyPr>
          <a:lstStyle/>
          <a:p>
            <a:pPr algn="ctr"/>
            <a:r>
              <a:rPr lang="en-US" b="0" dirty="0" smtClean="0"/>
              <a:t>Barb La Duke registers Wamucii Njogu (Northeastern Illinois U) for the meeting.</a:t>
            </a:r>
            <a:endParaRPr lang="en-US" b="0" dirty="0"/>
          </a:p>
        </p:txBody>
      </p:sp>
      <p:pic>
        <p:nvPicPr>
          <p:cNvPr id="5" name="Picture Placeholder 4" descr="IPI-0009.JPG"/>
          <p:cNvPicPr>
            <a:picLocks noGrp="1" noChangeAspect="1"/>
          </p:cNvPicPr>
          <p:nvPr>
            <p:ph type="pic" idx="1"/>
          </p:nvPr>
        </p:nvPicPr>
        <p:blipFill>
          <a:blip r:embed="rId2" cstate="print"/>
          <a:stretch>
            <a:fillRect/>
          </a:stretch>
        </p:blipFill>
        <p:spPr>
          <a:xfrm>
            <a:off x="1577939" y="609600"/>
            <a:ext cx="5965861"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0171" y="4800600"/>
            <a:ext cx="5486400" cy="490538"/>
          </a:xfrm>
        </p:spPr>
        <p:txBody>
          <a:bodyPr>
            <a:normAutofit fontScale="90000"/>
          </a:bodyPr>
          <a:lstStyle/>
          <a:p>
            <a:r>
              <a:rPr lang="en-US" dirty="0" smtClean="0">
                <a:latin typeface="Baskerville Old Face" pitchFamily="18" charset="0"/>
              </a:rPr>
              <a:t>Thursday’s Keynote Speaker, Dr. Terry Hartle, ACE</a:t>
            </a:r>
            <a:endParaRPr lang="en-US" dirty="0">
              <a:latin typeface="Baskerville Old Face" pitchFamily="18" charset="0"/>
            </a:endParaRPr>
          </a:p>
        </p:txBody>
      </p:sp>
      <p:pic>
        <p:nvPicPr>
          <p:cNvPr id="7" name="Picture Placeholder 6" descr="IPI-0075.JPG"/>
          <p:cNvPicPr>
            <a:picLocks noGrp="1" noChangeAspect="1"/>
          </p:cNvPicPr>
          <p:nvPr>
            <p:ph type="pic" idx="1"/>
          </p:nvPr>
        </p:nvPicPr>
        <p:blipFill>
          <a:blip r:embed="rId2" cstate="print"/>
          <a:stretch>
            <a:fillRect/>
          </a:stretch>
        </p:blipFill>
        <p:spPr>
          <a:xfrm>
            <a:off x="1270571" y="381000"/>
            <a:ext cx="6654229" cy="4419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 Placeholder 5"/>
          <p:cNvSpPr>
            <a:spLocks noGrp="1"/>
          </p:cNvSpPr>
          <p:nvPr>
            <p:ph type="body" sz="half" idx="2"/>
          </p:nvPr>
        </p:nvSpPr>
        <p:spPr>
          <a:xfrm>
            <a:off x="1803971" y="5443538"/>
            <a:ext cx="5486400" cy="957262"/>
          </a:xfrm>
        </p:spPr>
        <p:txBody>
          <a:bodyPr>
            <a:normAutofit/>
          </a:bodyPr>
          <a:lstStyle/>
          <a:p>
            <a:pPr algn="ctr"/>
            <a:r>
              <a:rPr lang="en-US" sz="1800" dirty="0" smtClean="0">
                <a:latin typeface="+mj-lt"/>
              </a:rPr>
              <a:t>Dr. Hartle’s presentation, “A View from the Hill,” is available elsewhere on this website.</a:t>
            </a:r>
            <a:endParaRPr lang="en-US" sz="1800" dirty="0">
              <a:latin typeface="+mj-lt"/>
            </a:endParaRPr>
          </a:p>
        </p:txBody>
      </p:sp>
      <p:pic>
        <p:nvPicPr>
          <p:cNvPr id="5"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93F9980-65A4-4A08-A93F-547613502BC7@home"/>
          <p:cNvPicPr>
            <a:picLocks noChangeAspect="1" noChangeArrowheads="1"/>
          </p:cNvPicPr>
          <p:nvPr/>
        </p:nvPicPr>
        <p:blipFill>
          <a:blip r:embed="rId2" cstate="print"/>
          <a:srcRect/>
          <a:stretch>
            <a:fillRect/>
          </a:stretch>
        </p:blipFill>
        <p:spPr bwMode="auto">
          <a:xfrm rot="20561169">
            <a:off x="7990207" y="5559118"/>
            <a:ext cx="983180" cy="1101333"/>
          </a:xfrm>
          <a:prstGeom prst="rect">
            <a:avLst/>
          </a:prstGeom>
          <a:noFill/>
          <a:ln w="9525">
            <a:noFill/>
            <a:miter lim="800000"/>
            <a:headEnd/>
            <a:tailEnd/>
          </a:ln>
        </p:spPr>
      </p:pic>
      <p:sp>
        <p:nvSpPr>
          <p:cNvPr id="2" name="Title 1"/>
          <p:cNvSpPr>
            <a:spLocks noGrp="1"/>
          </p:cNvSpPr>
          <p:nvPr>
            <p:ph type="title"/>
          </p:nvPr>
        </p:nvSpPr>
        <p:spPr>
          <a:xfrm>
            <a:off x="76200" y="76200"/>
            <a:ext cx="8229600" cy="1143000"/>
          </a:xfrm>
        </p:spPr>
        <p:txBody>
          <a:bodyPr>
            <a:normAutofit/>
          </a:bodyPr>
          <a:lstStyle/>
          <a:p>
            <a:r>
              <a:rPr lang="en-US" sz="1800" b="0" dirty="0" smtClean="0"/>
              <a:t>Bob Jones (West Virginia U) and Jeffrey Sawyer (U of Baltimore) respond to Terry Hartle’s remarks.</a:t>
            </a:r>
            <a:endParaRPr lang="en-US" sz="1800" b="0" dirty="0"/>
          </a:p>
        </p:txBody>
      </p:sp>
      <p:pic>
        <p:nvPicPr>
          <p:cNvPr id="5" name="Picture Placeholder 4" descr="IPI-0094.JPG"/>
          <p:cNvPicPr>
            <a:picLocks noGrp="1" noChangeAspect="1"/>
          </p:cNvPicPr>
          <p:nvPr>
            <p:ph sz="half" idx="1"/>
          </p:nvPr>
        </p:nvPicPr>
        <p:blipFill>
          <a:blip r:embed="rId3" cstate="print"/>
          <a:stretch>
            <a:fillRect/>
          </a:stretch>
        </p:blipFill>
        <p:spPr>
          <a:xfrm>
            <a:off x="592475" y="1401762"/>
            <a:ext cx="3006050"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descr="IPI-0104.JPG"/>
          <p:cNvPicPr>
            <a:picLocks noGrp="1" noChangeAspect="1"/>
          </p:cNvPicPr>
          <p:nvPr>
            <p:ph sz="half" idx="2"/>
          </p:nvPr>
        </p:nvPicPr>
        <p:blipFill>
          <a:blip r:embed="rId4" cstate="print"/>
          <a:stretch>
            <a:fillRect/>
          </a:stretch>
        </p:blipFill>
        <p:spPr>
          <a:xfrm>
            <a:off x="4783475" y="1401762"/>
            <a:ext cx="3006050"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0" y="5376862"/>
            <a:ext cx="5827712" cy="566738"/>
          </a:xfrm>
        </p:spPr>
        <p:txBody>
          <a:bodyPr>
            <a:normAutofit fontScale="90000"/>
          </a:bodyPr>
          <a:lstStyle/>
          <a:p>
            <a:pPr algn="ctr"/>
            <a:r>
              <a:rPr lang="en-US" b="0" dirty="0" smtClean="0"/>
              <a:t>CCAS Executive Director Anne-Marie McCartan attempts to assist Terry Hartle with his return trip to the Montréal airport.</a:t>
            </a:r>
            <a:endParaRPr lang="en-US" b="0" dirty="0"/>
          </a:p>
        </p:txBody>
      </p:sp>
      <p:pic>
        <p:nvPicPr>
          <p:cNvPr id="8" name="Picture Placeholder 7" descr="IPI-0023.JPG"/>
          <p:cNvPicPr>
            <a:picLocks noGrp="1" noChangeAspect="1"/>
          </p:cNvPicPr>
          <p:nvPr>
            <p:ph type="pic" idx="1"/>
          </p:nvPr>
        </p:nvPicPr>
        <p:blipFill>
          <a:blip r:embed="rId2" cstate="print">
            <a:lum bright="10000"/>
          </a:blip>
          <a:srcRect t="25093" b="25093"/>
          <a:stretch>
            <a:fillRect/>
          </a:stretch>
        </p:blipFill>
        <p:spPr>
          <a:xfrm>
            <a:off x="1752600" y="685800"/>
            <a:ext cx="5486400" cy="4114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293F9980-65A4-4A08-A93F-547613502BC7@home"/>
          <p:cNvPicPr>
            <a:picLocks noChangeAspect="1" noChangeArrowheads="1"/>
          </p:cNvPicPr>
          <p:nvPr/>
        </p:nvPicPr>
        <p:blipFill>
          <a:blip r:embed="rId2" cstate="print"/>
          <a:srcRect/>
          <a:stretch>
            <a:fillRect/>
          </a:stretch>
        </p:blipFill>
        <p:spPr bwMode="auto">
          <a:xfrm rot="20561169">
            <a:off x="8122222" y="5770249"/>
            <a:ext cx="841645" cy="942789"/>
          </a:xfrm>
          <a:prstGeom prst="rect">
            <a:avLst/>
          </a:prstGeom>
          <a:noFill/>
          <a:ln w="9525">
            <a:noFill/>
            <a:miter lim="800000"/>
            <a:headEnd/>
            <a:tailEnd/>
          </a:ln>
        </p:spPr>
      </p:pic>
      <p:sp>
        <p:nvSpPr>
          <p:cNvPr id="2" name="Title 1"/>
          <p:cNvSpPr>
            <a:spLocks noGrp="1"/>
          </p:cNvSpPr>
          <p:nvPr>
            <p:ph type="title"/>
          </p:nvPr>
        </p:nvSpPr>
        <p:spPr>
          <a:xfrm>
            <a:off x="383518" y="4237037"/>
            <a:ext cx="3008313" cy="1162050"/>
          </a:xfrm>
        </p:spPr>
        <p:txBody>
          <a:bodyPr>
            <a:normAutofit fontScale="90000"/>
          </a:bodyPr>
          <a:lstStyle/>
          <a:p>
            <a:pPr algn="ctr"/>
            <a:r>
              <a:rPr lang="en-US" b="0" dirty="0" smtClean="0"/>
              <a:t>Linda Halisky (California Polytechnic State U) participated in the session “Bridges to Somewhere: Looking across the college divide.”</a:t>
            </a:r>
            <a:endParaRPr lang="en-US" b="0" dirty="0"/>
          </a:p>
        </p:txBody>
      </p:sp>
      <p:pic>
        <p:nvPicPr>
          <p:cNvPr id="5" name="Picture Placeholder 4" descr="IPI-0019.JPG"/>
          <p:cNvPicPr>
            <a:picLocks noGrp="1" noChangeAspect="1"/>
          </p:cNvPicPr>
          <p:nvPr>
            <p:ph idx="1"/>
          </p:nvPr>
        </p:nvPicPr>
        <p:blipFill>
          <a:blip r:embed="rId3" cstate="print"/>
          <a:stretch>
            <a:fillRect/>
          </a:stretch>
        </p:blipFill>
        <p:spPr>
          <a:xfrm>
            <a:off x="4037285" y="319087"/>
            <a:ext cx="3887515" cy="58531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257800"/>
            <a:ext cx="5486400" cy="566738"/>
          </a:xfrm>
        </p:spPr>
        <p:txBody>
          <a:bodyPr>
            <a:normAutofit fontScale="90000"/>
          </a:bodyPr>
          <a:lstStyle/>
          <a:p>
            <a:pPr algn="ctr"/>
            <a:r>
              <a:rPr lang="en-US" b="0" dirty="0" smtClean="0"/>
              <a:t>Deans from Belmont U (Bryce Sullivan, Mary Vaughn, Trevor Hutchins) debrief over lunch.</a:t>
            </a:r>
            <a:endParaRPr lang="en-US" b="0" dirty="0"/>
          </a:p>
        </p:txBody>
      </p:sp>
      <p:pic>
        <p:nvPicPr>
          <p:cNvPr id="5" name="Picture Placeholder 4" descr="IPI-0026.JPG"/>
          <p:cNvPicPr>
            <a:picLocks noGrp="1" noChangeAspect="1"/>
          </p:cNvPicPr>
          <p:nvPr>
            <p:ph type="pic" idx="1"/>
          </p:nvPr>
        </p:nvPicPr>
        <p:blipFill>
          <a:blip r:embed="rId2" cstate="print"/>
          <a:stretch>
            <a:fillRect/>
          </a:stretch>
        </p:blipFill>
        <p:spPr>
          <a:xfrm>
            <a:off x="1447800" y="762000"/>
            <a:ext cx="6180263" cy="4104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293F9980-65A4-4A08-A93F-547613502BC7@home"/>
          <p:cNvPicPr>
            <a:picLocks noChangeAspect="1" noChangeArrowheads="1"/>
          </p:cNvPicPr>
          <p:nvPr/>
        </p:nvPicPr>
        <p:blipFill>
          <a:blip r:embed="rId3" cstate="print"/>
          <a:srcRect/>
          <a:stretch>
            <a:fillRect/>
          </a:stretch>
        </p:blipFill>
        <p:spPr bwMode="auto">
          <a:xfrm rot="20561169">
            <a:off x="7961725" y="5635319"/>
            <a:ext cx="983180" cy="11013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865</Words>
  <Application>Microsoft Office PowerPoint</Application>
  <PresentationFormat>On-screen Show (4:3)</PresentationFormat>
  <Paragraphs>42</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46th Annual Meeting Montréal, Québec, Canada Photos </vt:lpstr>
      <vt:lpstr>Thursday’s Breakfast for Research Institutions was a big draw.  Chris McCord (Northern Illinois U) chaired this sector’s standing committee.</vt:lpstr>
      <vt:lpstr>Frank Biafora (U of South Florida, St. Petersburg) facilitates the Breakfast by Sector for Metropolitan/ Urban Institutions </vt:lpstr>
      <vt:lpstr>Barb La Duke registers Wamucii Njogu (Northeastern Illinois U) for the meeting.</vt:lpstr>
      <vt:lpstr>Thursday’s Keynote Speaker, Dr. Terry Hartle, ACE</vt:lpstr>
      <vt:lpstr>Bob Jones (West Virginia U) and Jeffrey Sawyer (U of Baltimore) respond to Terry Hartle’s remarks.</vt:lpstr>
      <vt:lpstr>CCAS Executive Director Anne-Marie McCartan attempts to assist Terry Hartle with his return trip to the Montréal airport.</vt:lpstr>
      <vt:lpstr>Linda Halisky (California Polytechnic State U) participated in the session “Bridges to Somewhere: Looking across the college divide.”</vt:lpstr>
      <vt:lpstr>Deans from Belmont U (Bryce Sullivan, Mary Vaughn, Trevor Hutchins) debrief over lunch.</vt:lpstr>
      <vt:lpstr>Paul Bell (U of Oklahoma, on right), chats with luncheon speaker Paul Davidson. </vt:lpstr>
      <vt:lpstr>Paul Davidson, president of the Association of Universities and Colleges of Canada,  spoke on “The Value of the Arts and Sciences in a Globalizing World.” </vt:lpstr>
      <vt:lpstr>Valerie Gray Hardcastle (U of Cincinnati and incoming CCAS president) is shown with Paul Davidson of AUCC.</vt:lpstr>
      <vt:lpstr>Informal networking is always an important aspect of the CCAS Annual Meeting. </vt:lpstr>
      <vt:lpstr>Mary Anne Fitzpatrick (U of South Carolina) was elected as CCAS president for 2012-2013.</vt:lpstr>
      <vt:lpstr>Deborah Byrd, Founder and President of EarthSky: A Clear Voice for Science, was presented with the 2011 CCAS Arts &amp; Sciences Advocacy Award by Valerie Hardcastle, incoming CCAS president.</vt:lpstr>
      <vt:lpstr>The “Special Discussion Topics for Luncheon Tables” always engender lively interchange of ideas.</vt:lpstr>
      <vt:lpstr>Panelists on “The Role &amp; Impact of Regional Accreditation on Institutional Well-Being” Neil Pagano (Columbia College Chicago), Chris Arndt (James Madison U) and Kim Martin Long (Shippensburg U) take time for comments from the audience.</vt:lpstr>
      <vt:lpstr>This year’s presidential address by Vickie Rutledge Shields was entitled “The Dean’s Speech: Finding our voice through intentional communication.” </vt:lpstr>
      <vt:lpstr>Incoming president Valerie Hardcastle presents 2010-2011 president Vickie Rutledge Shields with a presidential plaque in recognition of her service. </vt:lpstr>
      <vt:lpstr>Olufunke Fontenot (Georgia College &amp; State U) and Paul Bell (U of Oklahoma) compare educational apps.  </vt:lpstr>
      <vt:lpstr>   </vt:lpstr>
      <vt:lpstr>The 46th Annual Business Meeting was well attended.  Three new initiatives were unveiled: Mentoring Programs for Deans; On-Campus Leadership Development Workshops for Chairs/Heads; and an online Deans Knowledge Base.</vt:lpstr>
      <vt:lpstr>Paul B. Bell, Jr., outgoing past president, was  recognized at the Business Meeting by Vickie Shields for his many contributions to CCAS over the years.</vt:lpstr>
      <vt:lpstr>PowerPoint Presentation</vt:lpstr>
      <vt:lpstr>PowerPoint Presentation</vt:lpstr>
      <vt:lpstr>Members of the Committee on Liberal Arts Institutions  Carolyn Stefanco (Agnes Scott College), Christopher Jesperson (North Georgia College and State U), Douglas Davenport (Truman State U) and Jane Wood (Park U) sponsored a panel on ““Embracing the World: Internationalizing teaching and learning in the liberal arts.” </vt:lpstr>
      <vt:lpstr>Felecia Nave (Prairie View A&amp;M U) presents on “Cultivating Diverse Faculty Leadership in the STEM Disciplines: Best practices.  Panelists Alison Morrison-Shetlar (Elon U), David Garcia (Ithaca College) and Kara Rabbitt (William Paterson U) coordinated a panel on “Building Better Relationships with Colleges of Education.” </vt:lpstr>
      <vt:lpstr>Olaf Kuhlke (U of Minnesota Duluth) and Anne Hiskes (U of Connecticut) discuss “Junior Faculty Mentoring and Community Building” over Thursday’s lunch.</vt:lpstr>
      <vt:lpstr>The panel “Fostering Interdisciplinary Curricular and Faculty Development” included presentations by (from left) Kristin Sobolik (U of Maine), Adelia Williams (Pace U), and Kathleen Moore (Oakland U), with Timothy Johnston (U of North Carolina at Greensboro) serving as moderator.</vt:lpstr>
      <vt:lpstr>Left: Michael Monticino (U of North Texas) moderated the session “Deans and Departmental Data.   Below: Charles McAdams (Northwest Missouri State U) presented on “Deans and Economic Development.”</vt:lpstr>
      <vt:lpstr>PowerPoint Presentation</vt:lpstr>
      <vt:lpstr>Kathleen Monk and Ravenn Gethers did a masterful job staffing the Registration Desk.</vt:lpstr>
      <vt:lpstr>Photo Credits ~International Photography Imaging~ ~Anne-Marie McCartan~ </vt:lpstr>
    </vt:vector>
  </TitlesOfParts>
  <Company>Information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ammcca</dc:creator>
  <cp:lastModifiedBy>Gethers, Ravenn R</cp:lastModifiedBy>
  <cp:revision>43</cp:revision>
  <dcterms:created xsi:type="dcterms:W3CDTF">2011-12-01T21:03:27Z</dcterms:created>
  <dcterms:modified xsi:type="dcterms:W3CDTF">2011-12-12T16:30:18Z</dcterms:modified>
</cp:coreProperties>
</file>