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0" r:id="rId5"/>
    <p:sldId id="270" r:id="rId6"/>
    <p:sldId id="261" r:id="rId7"/>
    <p:sldId id="262" r:id="rId8"/>
    <p:sldId id="265" r:id="rId9"/>
    <p:sldId id="266" r:id="rId10"/>
    <p:sldId id="267" r:id="rId11"/>
    <p:sldId id="271" r:id="rId12"/>
    <p:sldId id="263" r:id="rId13"/>
    <p:sldId id="264" r:id="rId14"/>
    <p:sldId id="268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63CDA-DCE4-41C6-AEBF-3D5EE01F9CFE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5C24E2-CB53-424B-8B30-EE670FBAE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621095-3F27-4780-834A-52D46B8E3DA1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D0EEAA-6DA7-44A0-A807-0895493FD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F3A6C3-40ED-4EE9-B549-B30797B36080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3C9738-ADA2-4F45-B48B-F0B4FEAAB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90268C-B682-459D-9053-96F670DCE01A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4851A7-1EB3-4DF0-9EA0-0C6D2047E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B87D7-7EFE-43E6-9525-0E8ED94095BD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9C8DB4-474B-4F3A-8E7D-8A3065E2B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B89EA2-F986-4C9D-9E6C-CB6AF0DEA708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20D09A-110A-4E0E-9C57-F19A57BF2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57AAA6-AEDE-4357-A177-496AF9D07D02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705EC5-31AC-4A84-920E-7340856BE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44B77-15E3-4F0B-881C-8E43B12BC837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92D3B7-900F-460F-BE4E-0193954E8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F04F91-751F-43AE-AEBC-C90F9EEEF2E5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B1095-56AF-402C-875E-2C0A02463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C1CDF7-5A44-49D0-9DE8-FA95B3559AB8}" type="datetimeFigureOut">
              <a:rPr lang="en-US"/>
              <a:pPr>
                <a:defRPr/>
              </a:pPr>
              <a:t>4/5/2011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34DD93-0CAD-4507-A263-1CA9F4ADD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-option-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ti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" y="4925568"/>
            <a:ext cx="6853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Evaluating Academic Productivity</a:t>
            </a:r>
            <a:br>
              <a:rPr lang="en-US" sz="3200" b="1" i="1" dirty="0" smtClean="0"/>
            </a:br>
            <a:r>
              <a:rPr lang="en-US" sz="3200" b="1" i="1" dirty="0" smtClean="0"/>
              <a:t>and Making Data-driven Decisions</a:t>
            </a:r>
            <a:br>
              <a:rPr lang="en-US" sz="3200" b="1" i="1" dirty="0" smtClean="0"/>
            </a:br>
            <a:r>
              <a:rPr lang="en-US" sz="3200" b="1" i="1" dirty="0" smtClean="0"/>
              <a:t>in Colleges of Arts and Sciences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92480" y="744876"/>
          <a:ext cx="7656576" cy="5147158"/>
        </p:xfrm>
        <a:graphic>
          <a:graphicData uri="http://schemas.openxmlformats.org/presentationml/2006/ole">
            <p:oleObj spid="_x0000_s2052" name="Worksheet" r:id="rId3" imgW="5115098" imgH="3438617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70688"/>
            <a:ext cx="816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Results of Qualitative Analysis of Departments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sty_Lectur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784" y="560832"/>
            <a:ext cx="7290110" cy="478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14521" y="544576"/>
            <a:ext cx="7311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One Other Essential Factor…</a:t>
            </a:r>
            <a:endParaRPr lang="en-US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33472" y="2755392"/>
            <a:ext cx="4689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… Curricular Need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028" y="536448"/>
            <a:ext cx="778770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Recommendations for New Lines</a:t>
            </a:r>
          </a:p>
          <a:p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Biology     #3 Quant / #1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Communication   #2 Quant  / #2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Psychology    #1 Quant / #3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CSD*   #4 Quant / T#5 </a:t>
            </a:r>
            <a:r>
              <a:rPr lang="en-US" sz="3200" b="1" dirty="0" err="1" smtClean="0"/>
              <a:t>Qual</a:t>
            </a:r>
            <a:r>
              <a:rPr lang="en-US" sz="3200" b="1" dirty="0" smtClean="0"/>
              <a:t>  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Anthropology #11 Quant* /  T#5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English #5 Quant / T#13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Mathematics #6 Quant / T#10 </a:t>
            </a:r>
            <a:r>
              <a:rPr lang="en-US" sz="3200" b="1" dirty="0" err="1" smtClean="0"/>
              <a:t>Qual</a:t>
            </a:r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Philosophy #10 </a:t>
            </a:r>
            <a:r>
              <a:rPr lang="en-US" sz="3200" b="1" dirty="0" err="1" smtClean="0"/>
              <a:t>Quan</a:t>
            </a:r>
            <a:r>
              <a:rPr lang="en-US" sz="3200" b="1" dirty="0" smtClean="0"/>
              <a:t> / T#7 </a:t>
            </a:r>
            <a:r>
              <a:rPr lang="en-US" sz="3200" b="1" dirty="0" err="1" smtClean="0"/>
              <a:t>Qual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452" y="536448"/>
            <a:ext cx="608685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VCAA TT Line Allocations</a:t>
            </a:r>
          </a:p>
          <a:p>
            <a:endParaRPr lang="en-US" sz="3200" b="1" dirty="0" smtClean="0"/>
          </a:p>
          <a:p>
            <a:pPr marL="342900" indent="-342900">
              <a:buAutoNum type="arabicParenR"/>
            </a:pPr>
            <a:r>
              <a:rPr lang="en-US" sz="3200" b="1" dirty="0" smtClean="0"/>
              <a:t> Biology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Communication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Psychology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</a:t>
            </a:r>
            <a:r>
              <a:rPr lang="en-US" b="1" dirty="0" smtClean="0"/>
              <a:t>(CSD)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</a:t>
            </a:r>
            <a:r>
              <a:rPr lang="en-US" b="1" dirty="0" smtClean="0"/>
              <a:t>(Anthropology)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English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</a:t>
            </a:r>
            <a:r>
              <a:rPr lang="en-US" b="1" dirty="0" smtClean="0"/>
              <a:t>(Mathematics)</a:t>
            </a:r>
          </a:p>
          <a:p>
            <a:pPr marL="342900" indent="-342900">
              <a:buAutoNum type="arabicParenR"/>
            </a:pPr>
            <a:r>
              <a:rPr lang="en-US" sz="3200" b="1" dirty="0" smtClean="0"/>
              <a:t> Philosophy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_Clock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943" y="256032"/>
            <a:ext cx="8831943" cy="549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5097" y="792480"/>
            <a:ext cx="85715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Lessons Learned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Understand the Data</a:t>
            </a:r>
          </a:p>
          <a:p>
            <a:pPr algn="ctr"/>
            <a:r>
              <a:rPr lang="en-US" sz="3600" b="1" dirty="0" smtClean="0"/>
              <a:t>Invest in your Winners</a:t>
            </a:r>
          </a:p>
          <a:p>
            <a:pPr algn="ctr"/>
            <a:r>
              <a:rPr lang="en-US" sz="3600" b="1" dirty="0" smtClean="0"/>
              <a:t>Be Transparent</a:t>
            </a:r>
          </a:p>
          <a:p>
            <a:pPr algn="ctr"/>
            <a:r>
              <a:rPr lang="en-US" sz="3600" b="1" dirty="0" smtClean="0"/>
              <a:t>Insist on a Face-to-face Meeting</a:t>
            </a:r>
          </a:p>
          <a:p>
            <a:pPr algn="ctr"/>
            <a:r>
              <a:rPr lang="en-US" sz="3600" b="1" dirty="0" smtClean="0"/>
              <a:t>Have the Courage of your Convictions</a:t>
            </a:r>
          </a:p>
          <a:p>
            <a:pPr algn="ctr"/>
            <a:r>
              <a:rPr lang="en-US" sz="3600" b="1" dirty="0" smtClean="0"/>
              <a:t>Q-TIP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los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71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864" y="808790"/>
            <a:ext cx="7339584" cy="478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8224" y="304800"/>
            <a:ext cx="861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Indiana University – Purdue University Fort Wayne (IPFW)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407" y="1231392"/>
            <a:ext cx="74943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Regional Public Comprehensive  </a:t>
            </a:r>
          </a:p>
          <a:p>
            <a:pPr algn="ctr"/>
            <a:r>
              <a:rPr lang="en-US" sz="3600" b="1" dirty="0" smtClean="0">
                <a:latin typeface="+mj-lt"/>
              </a:rPr>
              <a:t>&gt; 14,000 students</a:t>
            </a:r>
          </a:p>
          <a:p>
            <a:pPr algn="ctr"/>
            <a:r>
              <a:rPr lang="en-US" sz="3600" b="1" dirty="0" smtClean="0">
                <a:latin typeface="+mj-lt"/>
              </a:rPr>
              <a:t>Six Colleges and Schools</a:t>
            </a:r>
          </a:p>
          <a:p>
            <a:pPr algn="ctr"/>
            <a:r>
              <a:rPr lang="en-US" sz="3600" b="1" dirty="0" smtClean="0">
                <a:latin typeface="+mj-lt"/>
              </a:rPr>
              <a:t>COAS 63% of Credit Hours</a:t>
            </a:r>
          </a:p>
          <a:p>
            <a:pPr algn="ctr"/>
            <a:r>
              <a:rPr lang="en-US" sz="3600" b="1" dirty="0" smtClean="0">
                <a:latin typeface="+mj-lt"/>
              </a:rPr>
              <a:t>Most Majors</a:t>
            </a:r>
          </a:p>
          <a:p>
            <a:pPr algn="ctr"/>
            <a:r>
              <a:rPr lang="en-US" sz="3600" b="1" dirty="0" smtClean="0">
                <a:latin typeface="+mj-lt"/>
              </a:rPr>
              <a:t>Most Graduates</a:t>
            </a:r>
          </a:p>
          <a:p>
            <a:pPr algn="ctr"/>
            <a:r>
              <a:rPr lang="en-US" sz="3600" b="1" dirty="0" smtClean="0">
                <a:latin typeface="+mj-lt"/>
              </a:rPr>
              <a:t>~ 66% of Scholarly Products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953000" y="2657856"/>
            <a:ext cx="19050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4267200" y="3191256"/>
            <a:ext cx="12192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0800000" flipV="1">
            <a:off x="2667000" y="2657856"/>
            <a:ext cx="2286000" cy="1219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1362456"/>
            <a:ext cx="2819400" cy="16002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43400" y="1362456"/>
            <a:ext cx="2819400" cy="9144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1143000" y="1362456"/>
            <a:ext cx="3200400" cy="12192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05100" y="1400556"/>
            <a:ext cx="1676400" cy="16002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2743200" y="1362456"/>
            <a:ext cx="1600200" cy="990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038600" y="1667256"/>
            <a:ext cx="1219200" cy="609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343400" y="448056"/>
            <a:ext cx="1447800" cy="990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848100" y="943356"/>
            <a:ext cx="990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2895600" y="448056"/>
            <a:ext cx="1447800" cy="9906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1564" y="143256"/>
            <a:ext cx="11095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Franklin Gothic Medium" pitchFamily="34" charset="0"/>
              </a:rPr>
              <a:t>IPFW</a:t>
            </a:r>
            <a:endParaRPr lang="en-US" sz="32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1063" y="981456"/>
            <a:ext cx="14906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Franklin Gothic Medium" pitchFamily="34" charset="0"/>
              </a:rPr>
              <a:t>Academic</a:t>
            </a:r>
            <a:br>
              <a:rPr lang="en-US" sz="2400" dirty="0" smtClean="0">
                <a:solidFill>
                  <a:schemeClr val="tx2"/>
                </a:solidFill>
                <a:latin typeface="Franklin Gothic Medium" pitchFamily="34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Franklin Gothic Medium" pitchFamily="34" charset="0"/>
              </a:rPr>
              <a:t>Affairs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04475" y="1043011"/>
            <a:ext cx="104605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Student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Affairs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3875" y="1043011"/>
            <a:ext cx="1176925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Financial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Affairs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35701" y="2407289"/>
            <a:ext cx="226029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Arts &amp; Sciences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2314956"/>
            <a:ext cx="1167307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Franklin Gothic Medium" pitchFamily="34" charset="0"/>
              </a:rPr>
              <a:t>School of </a:t>
            </a:r>
          </a:p>
          <a:p>
            <a:pPr algn="ctr"/>
            <a:r>
              <a:rPr lang="en-US" dirty="0" smtClean="0">
                <a:latin typeface="Franklin Gothic Medium" pitchFamily="34" charset="0"/>
              </a:rPr>
              <a:t>Education</a:t>
            </a:r>
            <a:endParaRPr lang="en-US" dirty="0">
              <a:latin typeface="Franklin Gothic Medium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64417" y="2011525"/>
            <a:ext cx="1793183" cy="1332131"/>
            <a:chOff x="2169217" y="2819400"/>
            <a:chExt cx="1793183" cy="1332131"/>
          </a:xfrm>
        </p:grpSpPr>
        <p:sp>
          <p:nvSpPr>
            <p:cNvPr id="21" name="TextBox 20"/>
            <p:cNvSpPr txBox="1"/>
            <p:nvPr/>
          </p:nvSpPr>
          <p:spPr>
            <a:xfrm>
              <a:off x="2237921" y="3505200"/>
              <a:ext cx="1655774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Franklin Gothic Medium" pitchFamily="34" charset="0"/>
                </a:rPr>
                <a:t>Dormer School</a:t>
              </a:r>
            </a:p>
            <a:p>
              <a:pPr algn="ctr"/>
              <a:r>
                <a:rPr lang="en-US" dirty="0" smtClean="0">
                  <a:latin typeface="Franklin Gothic Medium" pitchFamily="34" charset="0"/>
                </a:rPr>
                <a:t>of Business</a:t>
              </a:r>
              <a:endParaRPr lang="en-US" dirty="0">
                <a:latin typeface="Franklin Gothic Medium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9217" y="2819400"/>
              <a:ext cx="1793183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Franklin Gothic Medium" pitchFamily="34" charset="0"/>
                </a:rPr>
                <a:t>Health &amp;</a:t>
              </a:r>
            </a:p>
            <a:p>
              <a:pPr algn="ctr"/>
              <a:r>
                <a:rPr lang="en-US" dirty="0" smtClean="0">
                  <a:latin typeface="Franklin Gothic Medium" pitchFamily="34" charset="0"/>
                </a:rPr>
                <a:t>Human Services</a:t>
              </a:r>
              <a:endParaRPr lang="en-US" dirty="0">
                <a:latin typeface="Franklin Gothic Medium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44775" y="1972056"/>
            <a:ext cx="1832425" cy="1332131"/>
            <a:chOff x="6549575" y="2819400"/>
            <a:chExt cx="1832425" cy="1332131"/>
          </a:xfrm>
        </p:grpSpPr>
        <p:sp>
          <p:nvSpPr>
            <p:cNvPr id="24" name="TextBox 23"/>
            <p:cNvSpPr txBox="1"/>
            <p:nvPr/>
          </p:nvSpPr>
          <p:spPr>
            <a:xfrm>
              <a:off x="6549575" y="3505200"/>
              <a:ext cx="1832425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Franklin Gothic Medium" pitchFamily="34" charset="0"/>
                </a:rPr>
                <a:t>Engineering,</a:t>
              </a:r>
            </a:p>
            <a:p>
              <a:pPr algn="ctr"/>
              <a:r>
                <a:rPr lang="en-US" dirty="0" smtClean="0">
                  <a:latin typeface="Franklin Gothic Medium" pitchFamily="34" charset="0"/>
                </a:rPr>
                <a:t>Technology &amp; CS</a:t>
              </a:r>
              <a:endParaRPr lang="en-US" dirty="0">
                <a:latin typeface="Franklin Gothic Medium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90580" y="2819400"/>
              <a:ext cx="1750415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Franklin Gothic Medium" pitchFamily="34" charset="0"/>
                </a:rPr>
                <a:t>Visual &amp;</a:t>
              </a:r>
            </a:p>
            <a:p>
              <a:pPr algn="ctr"/>
              <a:r>
                <a:rPr lang="en-US" dirty="0" smtClean="0">
                  <a:latin typeface="Franklin Gothic Medium" pitchFamily="34" charset="0"/>
                </a:rPr>
                <a:t>Performing Arts</a:t>
              </a:r>
              <a:endParaRPr lang="en-US" dirty="0">
                <a:latin typeface="Franklin Gothic Medium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2741" y="3704058"/>
            <a:ext cx="188865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Social Sciences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3704058"/>
            <a:ext cx="14478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Humanities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2400" y="3550170"/>
            <a:ext cx="16289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Sciences &amp;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Franklin Gothic Medium" pitchFamily="34" charset="0"/>
              </a:rPr>
              <a:t>Mathematics</a:t>
            </a:r>
            <a:endParaRPr lang="en-US" sz="20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334256"/>
            <a:ext cx="1800428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Anthropology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CSD (Audiology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Political Science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Psychology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Sociology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334256"/>
            <a:ext cx="1481496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Biology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Chemistry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Geology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Physics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Mathematics</a:t>
            </a:r>
            <a:endParaRPr lang="en-US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334256"/>
            <a:ext cx="1755610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Communication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English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History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ILCS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Franklin Gothic Medium" pitchFamily="34" charset="0"/>
              </a:rPr>
              <a:t>Philosophy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s_Family_Bridge_jw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5088" y="938784"/>
            <a:ext cx="7345904" cy="478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" y="280416"/>
            <a:ext cx="902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COAS – 15 Departments, Humanities, Social Sciences, Science and Mathematics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352" y="950976"/>
            <a:ext cx="6827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 smtClean="0"/>
              <a:t>Environmental Conditions</a:t>
            </a:r>
            <a:r>
              <a:rPr lang="en-US" sz="3400" b="1" dirty="0" smtClean="0"/>
              <a:t>:</a:t>
            </a:r>
          </a:p>
          <a:p>
            <a:pPr algn="ctr"/>
            <a:r>
              <a:rPr lang="en-US" sz="3400" b="1" dirty="0" smtClean="0"/>
              <a:t>July 1, 2009 Started as Dean</a:t>
            </a:r>
          </a:p>
          <a:p>
            <a:pPr algn="ctr"/>
            <a:r>
              <a:rPr lang="en-US" sz="3400" b="1" dirty="0" smtClean="0"/>
              <a:t>System Mandated Salary Freeze</a:t>
            </a:r>
          </a:p>
          <a:p>
            <a:pPr algn="ctr"/>
            <a:r>
              <a:rPr lang="en-US" sz="3400" b="1" dirty="0" smtClean="0"/>
              <a:t>10% Enrollment Growth</a:t>
            </a:r>
          </a:p>
          <a:p>
            <a:pPr algn="ctr"/>
            <a:r>
              <a:rPr lang="en-US" sz="3400" b="1" dirty="0" smtClean="0"/>
              <a:t>Five New Tenure Track </a:t>
            </a:r>
            <a:br>
              <a:rPr lang="en-US" sz="3400" b="1" dirty="0" smtClean="0"/>
            </a:br>
            <a:r>
              <a:rPr lang="en-US" sz="3400" b="1" dirty="0" smtClean="0"/>
              <a:t>Lines Added (12 Total)</a:t>
            </a:r>
          </a:p>
          <a:p>
            <a:pPr algn="ctr"/>
            <a:endParaRPr lang="en-US" sz="3400" b="1" dirty="0" smtClean="0"/>
          </a:p>
          <a:p>
            <a:pPr algn="ctr"/>
            <a:r>
              <a:rPr lang="en-US" sz="3400" b="1" u="sng" dirty="0" smtClean="0"/>
              <a:t>The Question</a:t>
            </a:r>
            <a:r>
              <a:rPr lang="en-US" sz="3400" b="1" dirty="0" smtClean="0"/>
              <a:t>:</a:t>
            </a:r>
          </a:p>
          <a:p>
            <a:pPr algn="ctr"/>
            <a:r>
              <a:rPr lang="en-US" sz="3400" b="1" dirty="0" smtClean="0"/>
              <a:t>Where to place the lines?</a:t>
            </a:r>
            <a:endParaRPr 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misty_Lectur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152" y="573315"/>
            <a:ext cx="7640576" cy="501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25482" y="1536192"/>
            <a:ext cx="762279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Requests from Departments: 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13 Requests from 11 Departments</a:t>
            </a:r>
          </a:p>
          <a:p>
            <a:pPr algn="ctr"/>
            <a:r>
              <a:rPr lang="en-US" sz="3200" b="1" dirty="0" smtClean="0"/>
              <a:t>(Geosciences, Physics,</a:t>
            </a:r>
            <a:br>
              <a:rPr lang="en-US" sz="3200" b="1" dirty="0" smtClean="0"/>
            </a:br>
            <a:r>
              <a:rPr lang="en-US" sz="3200" b="1" dirty="0" smtClean="0"/>
              <a:t> Poly </a:t>
            </a:r>
            <a:r>
              <a:rPr lang="en-US" sz="3200" b="1" dirty="0" err="1" smtClean="0"/>
              <a:t>Sci</a:t>
            </a:r>
            <a:r>
              <a:rPr lang="en-US" sz="3200" b="1" dirty="0" smtClean="0"/>
              <a:t> &amp; History)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746" y="633984"/>
            <a:ext cx="758412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Quantitative Analysis: The Criteria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Enrollment (=) Credit Hours</a:t>
            </a:r>
          </a:p>
          <a:p>
            <a:pPr algn="ctr"/>
            <a:r>
              <a:rPr lang="en-US" sz="3200" b="1" dirty="0" err="1" smtClean="0"/>
              <a:t>CrHrs</a:t>
            </a:r>
            <a:r>
              <a:rPr lang="en-US" sz="3200" b="1" dirty="0" smtClean="0"/>
              <a:t>/Section</a:t>
            </a:r>
          </a:p>
          <a:p>
            <a:pPr algn="ctr"/>
            <a:r>
              <a:rPr lang="en-US" sz="3200" b="1" dirty="0" smtClean="0"/>
              <a:t>% Enrollment Capacity Filled</a:t>
            </a:r>
          </a:p>
          <a:p>
            <a:pPr algn="ctr"/>
            <a:r>
              <a:rPr lang="en-US" sz="3200" b="1" dirty="0" smtClean="0"/>
              <a:t>% Upper Division Capacity Filled</a:t>
            </a:r>
          </a:p>
          <a:p>
            <a:pPr algn="ctr"/>
            <a:r>
              <a:rPr lang="en-US" sz="3200" b="1" dirty="0" smtClean="0"/>
              <a:t># of Majors</a:t>
            </a:r>
          </a:p>
          <a:p>
            <a:pPr algn="ctr"/>
            <a:r>
              <a:rPr lang="en-US" sz="3200" b="1" dirty="0" smtClean="0"/>
              <a:t>BA/BS Degrees Conferred</a:t>
            </a:r>
          </a:p>
          <a:p>
            <a:pPr algn="ctr"/>
            <a:r>
              <a:rPr lang="en-US" sz="3200" b="1" dirty="0" smtClean="0"/>
              <a:t>% Faculty FTE Instruction &amp; Research</a:t>
            </a:r>
          </a:p>
          <a:p>
            <a:pPr algn="ctr"/>
            <a:r>
              <a:rPr lang="en-US" sz="3200" b="1" dirty="0" smtClean="0"/>
              <a:t>BA/BS Degrees / FTE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0418" y="1207008"/>
          <a:ext cx="8753924" cy="4389120"/>
        </p:xfrm>
        <a:graphic>
          <a:graphicData uri="http://schemas.openxmlformats.org/presentationml/2006/ole">
            <p:oleObj spid="_x0000_s1028" name="Worksheet" r:id="rId3" imgW="6858185" imgH="3438617" progId="Excel.Shee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0832" y="390144"/>
            <a:ext cx="8295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Departmental Rankings Based on Quantitative Analysis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villion_snow_jw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772" y="524256"/>
            <a:ext cx="8749228" cy="570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46780" y="963168"/>
            <a:ext cx="708559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As with all Quantitative Data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u="sng" dirty="0" smtClean="0"/>
              <a:t>GIGO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Major Flaw:</a:t>
            </a:r>
          </a:p>
          <a:p>
            <a:pPr algn="ctr"/>
            <a:r>
              <a:rPr lang="en-US" sz="4000" b="1" dirty="0" smtClean="0"/>
              <a:t>Counting Double Majors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1" y="1572768"/>
            <a:ext cx="89723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Qualitative Analysis: (High, Moderate, Low)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Tradition/Possibility of External Funding</a:t>
            </a:r>
          </a:p>
          <a:p>
            <a:pPr algn="ctr"/>
            <a:r>
              <a:rPr lang="en-US" sz="2800" b="1" dirty="0" smtClean="0"/>
              <a:t>Graduate Enrollment</a:t>
            </a:r>
          </a:p>
          <a:p>
            <a:pPr algn="ctr"/>
            <a:r>
              <a:rPr lang="en-US" sz="2800" b="1" dirty="0" smtClean="0"/>
              <a:t>Possibility for Regional Partnerships (Engagement)</a:t>
            </a:r>
          </a:p>
          <a:p>
            <a:pPr algn="ctr"/>
            <a:r>
              <a:rPr lang="en-US" sz="2800" b="1" dirty="0" smtClean="0"/>
              <a:t>History of Degrees Granted</a:t>
            </a:r>
          </a:p>
          <a:p>
            <a:pPr algn="ctr"/>
            <a:r>
              <a:rPr lang="en-US" sz="2800" b="1" dirty="0" smtClean="0"/>
              <a:t>Buy in to Assessment/Program Review</a:t>
            </a:r>
          </a:p>
          <a:p>
            <a:pPr algn="ctr"/>
            <a:r>
              <a:rPr lang="en-US" sz="2800" b="1" dirty="0" smtClean="0"/>
              <a:t>Student Success &amp; Retention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367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Indiana University - Purdue University Fort Wayne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Univeristy Relations</dc:creator>
  <cp:lastModifiedBy>dcreyes</cp:lastModifiedBy>
  <cp:revision>84</cp:revision>
  <dcterms:created xsi:type="dcterms:W3CDTF">2007-07-10T15:27:22Z</dcterms:created>
  <dcterms:modified xsi:type="dcterms:W3CDTF">2011-04-05T15:46:16Z</dcterms:modified>
</cp:coreProperties>
</file>