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tiff" ContentType="image/tiff"/>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9"/>
  </p:notesMasterIdLst>
  <p:sldIdLst>
    <p:sldId id="256" r:id="rId2"/>
    <p:sldId id="257" r:id="rId3"/>
    <p:sldId id="286" r:id="rId4"/>
    <p:sldId id="299" r:id="rId5"/>
    <p:sldId id="303" r:id="rId6"/>
    <p:sldId id="304" r:id="rId7"/>
    <p:sldId id="322" r:id="rId8"/>
    <p:sldId id="291" r:id="rId9"/>
    <p:sldId id="327" r:id="rId10"/>
    <p:sldId id="306" r:id="rId11"/>
    <p:sldId id="321" r:id="rId12"/>
    <p:sldId id="308" r:id="rId13"/>
    <p:sldId id="310" r:id="rId14"/>
    <p:sldId id="323" r:id="rId15"/>
    <p:sldId id="313" r:id="rId16"/>
    <p:sldId id="311" r:id="rId17"/>
    <p:sldId id="324" r:id="rId18"/>
    <p:sldId id="316" r:id="rId19"/>
    <p:sldId id="317" r:id="rId20"/>
    <p:sldId id="318" r:id="rId21"/>
    <p:sldId id="319" r:id="rId22"/>
    <p:sldId id="271" r:id="rId23"/>
    <p:sldId id="328" r:id="rId24"/>
    <p:sldId id="329" r:id="rId25"/>
    <p:sldId id="326" r:id="rId26"/>
    <p:sldId id="295" r:id="rId27"/>
    <p:sldId id="314"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312" autoAdjust="0"/>
  </p:normalViewPr>
  <p:slideViewPr>
    <p:cSldViewPr>
      <p:cViewPr varScale="1">
        <p:scale>
          <a:sx n="99" d="100"/>
          <a:sy n="99" d="100"/>
        </p:scale>
        <p:origin x="-133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F:\NSF%20presentation%20data.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lrMapOvr bg1="dk1" tx1="lt1" bg2="dk2" tx2="lt2" accent1="accent1" accent2="accent2" accent3="accent3" accent4="accent4" accent5="accent5" accent6="accent6" hlink="hlink" folHlink="folHlink"/>
  <c:chart>
    <c:plotArea>
      <c:layout/>
      <c:barChart>
        <c:barDir val="col"/>
        <c:grouping val="clustered"/>
        <c:ser>
          <c:idx val="0"/>
          <c:order val="0"/>
          <c:tx>
            <c:strRef>
              <c:f>Sheet1!$A$5</c:f>
              <c:strCache>
                <c:ptCount val="1"/>
                <c:pt idx="0">
                  <c:v>male</c:v>
                </c:pt>
              </c:strCache>
            </c:strRef>
          </c:tx>
          <c:cat>
            <c:strRef>
              <c:f>Sheet1!$B$4:$D$4</c:f>
              <c:strCache>
                <c:ptCount val="3"/>
                <c:pt idx="0">
                  <c:v>earned doctorates</c:v>
                </c:pt>
                <c:pt idx="1">
                  <c:v>FT Jr Fac</c:v>
                </c:pt>
                <c:pt idx="2">
                  <c:v>FT Sr Fac</c:v>
                </c:pt>
              </c:strCache>
            </c:strRef>
          </c:cat>
          <c:val>
            <c:numRef>
              <c:f>Sheet1!$B$5:$D$5</c:f>
              <c:numCache>
                <c:formatCode>General</c:formatCode>
                <c:ptCount val="3"/>
                <c:pt idx="0">
                  <c:v>12755</c:v>
                </c:pt>
                <c:pt idx="1">
                  <c:v>28600</c:v>
                </c:pt>
                <c:pt idx="2">
                  <c:v>89800</c:v>
                </c:pt>
              </c:numCache>
            </c:numRef>
          </c:val>
        </c:ser>
        <c:ser>
          <c:idx val="1"/>
          <c:order val="1"/>
          <c:tx>
            <c:strRef>
              <c:f>Sheet1!$A$6</c:f>
              <c:strCache>
                <c:ptCount val="1"/>
                <c:pt idx="0">
                  <c:v>female</c:v>
                </c:pt>
              </c:strCache>
            </c:strRef>
          </c:tx>
          <c:cat>
            <c:strRef>
              <c:f>Sheet1!$B$4:$D$4</c:f>
              <c:strCache>
                <c:ptCount val="3"/>
                <c:pt idx="0">
                  <c:v>earned doctorates</c:v>
                </c:pt>
                <c:pt idx="1">
                  <c:v>FT Jr Fac</c:v>
                </c:pt>
                <c:pt idx="2">
                  <c:v>FT Sr Fac</c:v>
                </c:pt>
              </c:strCache>
            </c:strRef>
          </c:cat>
          <c:val>
            <c:numRef>
              <c:f>Sheet1!$B$6:$D$6</c:f>
              <c:numCache>
                <c:formatCode>General</c:formatCode>
                <c:ptCount val="3"/>
                <c:pt idx="0">
                  <c:v>10568</c:v>
                </c:pt>
                <c:pt idx="1">
                  <c:v>23200</c:v>
                </c:pt>
                <c:pt idx="2">
                  <c:v>33700</c:v>
                </c:pt>
              </c:numCache>
            </c:numRef>
          </c:val>
        </c:ser>
        <c:axId val="65722624"/>
        <c:axId val="65986944"/>
      </c:barChart>
      <c:catAx>
        <c:axId val="65722624"/>
        <c:scaling>
          <c:orientation val="minMax"/>
        </c:scaling>
        <c:axPos val="b"/>
        <c:tickLblPos val="nextTo"/>
        <c:txPr>
          <a:bodyPr/>
          <a:lstStyle/>
          <a:p>
            <a:pPr>
              <a:defRPr b="1">
                <a:solidFill>
                  <a:schemeClr val="bg1"/>
                </a:solidFill>
                <a:latin typeface="Arial" pitchFamily="34" charset="0"/>
                <a:cs typeface="Arial" pitchFamily="34" charset="0"/>
              </a:defRPr>
            </a:pPr>
            <a:endParaRPr lang="en-US"/>
          </a:p>
        </c:txPr>
        <c:crossAx val="65986944"/>
        <c:crosses val="autoZero"/>
        <c:auto val="1"/>
        <c:lblAlgn val="ctr"/>
        <c:lblOffset val="100"/>
      </c:catAx>
      <c:valAx>
        <c:axId val="65986944"/>
        <c:scaling>
          <c:orientation val="minMax"/>
        </c:scaling>
        <c:axPos val="l"/>
        <c:majorGridlines/>
        <c:numFmt formatCode="General" sourceLinked="1"/>
        <c:tickLblPos val="nextTo"/>
        <c:txPr>
          <a:bodyPr/>
          <a:lstStyle/>
          <a:p>
            <a:pPr>
              <a:defRPr b="1">
                <a:solidFill>
                  <a:schemeClr val="bg1"/>
                </a:solidFill>
                <a:latin typeface="Arial" pitchFamily="34" charset="0"/>
                <a:cs typeface="Arial" pitchFamily="34" charset="0"/>
              </a:defRPr>
            </a:pPr>
            <a:endParaRPr lang="en-US"/>
          </a:p>
        </c:txPr>
        <c:crossAx val="65722624"/>
        <c:crosses val="autoZero"/>
        <c:crossBetween val="between"/>
      </c:valAx>
    </c:plotArea>
    <c:legend>
      <c:legendPos val="r"/>
      <c:layout/>
      <c:txPr>
        <a:bodyPr/>
        <a:lstStyle/>
        <a:p>
          <a:pPr>
            <a:defRPr b="1">
              <a:solidFill>
                <a:schemeClr val="bg1"/>
              </a:solidFill>
              <a:latin typeface="Arial" pitchFamily="34" charset="0"/>
              <a:cs typeface="Arial" pitchFamily="34" charset="0"/>
            </a:defRPr>
          </a:pPr>
          <a:endParaRPr lang="en-US"/>
        </a:p>
      </c:txPr>
    </c:legend>
    <c:plotVisOnly val="1"/>
  </c:chart>
  <c:spPr>
    <a:solidFill>
      <a:schemeClr val="tx1"/>
    </a:solidFill>
  </c:spPr>
  <c:externalData r:id="rId2"/>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DDAF3D-10B7-4ABD-AD70-6333BABD27FD}" type="datetimeFigureOut">
              <a:rPr lang="en-US" smtClean="0"/>
              <a:pPr/>
              <a:t>11/22/2010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13D960-88A7-4750-9846-7B10AB1748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Title</a:t>
            </a:r>
            <a:r>
              <a:rPr lang="en-US" baseline="0" dirty="0" smtClean="0"/>
              <a:t> slide – Denise will introduce</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slide will introduce the next topic – no additional content is needed</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David M. will discuss</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David B. please add content as</a:t>
            </a:r>
            <a:r>
              <a:rPr lang="en-US" baseline="0" dirty="0" smtClean="0"/>
              <a:t> appropriate.</a:t>
            </a:r>
            <a:endParaRPr lang="en-US" dirty="0" smtClean="0"/>
          </a:p>
          <a:p>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slide will introduce the next topic – no additional content is needed</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Kevin will discuss</a:t>
            </a:r>
            <a:r>
              <a:rPr lang="en-US" baseline="0"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David B. please add content as</a:t>
            </a:r>
            <a:r>
              <a:rPr lang="en-US" baseline="0" dirty="0" smtClean="0"/>
              <a:t> appropriate.</a:t>
            </a:r>
            <a:endParaRPr lang="en-US" dirty="0" smtClean="0"/>
          </a:p>
          <a:p>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slide will introduce the next topic – no additional content is needed</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Kevin will discuss</a:t>
            </a:r>
          </a:p>
          <a:p>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David M. will discuss</a:t>
            </a:r>
          </a:p>
          <a:p>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slide will introduce the next topic – no additional content is needed</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Denise will address</a:t>
            </a:r>
            <a:r>
              <a:rPr lang="en-US" baseline="0" dirty="0" smtClean="0"/>
              <a:t> this slide and describe the overall integrative format we will use in this session.</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David M. will discuss</a:t>
            </a:r>
          </a:p>
          <a:p>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Carmen will</a:t>
            </a:r>
            <a:r>
              <a:rPr lang="en-US" baseline="0" dirty="0" smtClean="0"/>
              <a:t> discuss</a:t>
            </a:r>
            <a:endParaRPr lang="en-US" dirty="0" smtClean="0"/>
          </a:p>
          <a:p>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Denise will making some concluding observations/remarks</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Denise will</a:t>
            </a:r>
            <a:r>
              <a:rPr lang="en-US" baseline="0" dirty="0" smtClean="0"/>
              <a:t> provide NSF acknowledgment </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Denise will facilitate the Q-and-A with the audience</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27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slide will introduce the next topic – no additional content is needed</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David B. please add content as</a:t>
            </a:r>
            <a:r>
              <a:rPr lang="en-US" baseline="0" dirty="0" smtClean="0"/>
              <a:t> appropriate.  </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Carmen will discuss CCAS’ context</a:t>
            </a:r>
          </a:p>
        </p:txBody>
      </p:sp>
      <p:sp>
        <p:nvSpPr>
          <p:cNvPr id="4" name="Slide Number Placeholder 3"/>
          <p:cNvSpPr>
            <a:spLocks noGrp="1"/>
          </p:cNvSpPr>
          <p:nvPr>
            <p:ph type="sldNum" sz="quarter" idx="10"/>
          </p:nvPr>
        </p:nvSpPr>
        <p:spPr/>
        <p:txBody>
          <a:bodyPr/>
          <a:lstStyle/>
          <a:p>
            <a:fld id="{3613D960-88A7-4750-9846-7B10AB17484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David M. will discuss</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Kevin will discuss</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Denise will comment briefly</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Denise will comment briefly</a:t>
            </a:r>
            <a:endParaRPr lang="en-US" dirty="0"/>
          </a:p>
        </p:txBody>
      </p:sp>
      <p:sp>
        <p:nvSpPr>
          <p:cNvPr id="4" name="Slide Number Placeholder 3"/>
          <p:cNvSpPr>
            <a:spLocks noGrp="1"/>
          </p:cNvSpPr>
          <p:nvPr>
            <p:ph type="sldNum" sz="quarter" idx="10"/>
          </p:nvPr>
        </p:nvSpPr>
        <p:spPr/>
        <p:txBody>
          <a:bodyPr/>
          <a:lstStyle/>
          <a:p>
            <a:fld id="{3613D960-88A7-4750-9846-7B10AB17484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691DF-A4C5-4FB9-8652-26CF41763C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9EDCF2-7512-4179-90F5-1940F50AC1F4}" type="datetimeFigureOut">
              <a:rPr lang="en-US" smtClean="0"/>
              <a:pPr/>
              <a:t>11/22/2010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FB691DF-A4C5-4FB9-8652-26CF41763CD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A9EDCF2-7512-4179-90F5-1940F50AC1F4}" type="datetimeFigureOut">
              <a:rPr lang="en-US" smtClean="0"/>
              <a:pPr/>
              <a:t>11/22/2010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FB691DF-A4C5-4FB9-8652-26CF41763CD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nsf.gov/index.jsp"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9.gi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gs>
            <a:gs pos="25000">
              <a:schemeClr val="bg2">
                <a:tint val="83000"/>
                <a:satMod val="320000"/>
              </a:schemeClr>
            </a:gs>
            <a:gs pos="100000">
              <a:schemeClr val="bg2">
                <a:shade val="15000"/>
                <a:satMod val="320000"/>
              </a:schemeClr>
            </a:gs>
          </a:gsLst>
          <a:path path="circle">
            <a:fillToRect l="10000" t="110000" r="10000" b="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09800"/>
            <a:ext cx="8156448" cy="1828800"/>
          </a:xfrm>
        </p:spPr>
        <p:txBody>
          <a:bodyPr>
            <a:noAutofit/>
          </a:bodyPr>
          <a:lstStyle/>
          <a:p>
            <a:r>
              <a:rPr lang="en-US" sz="4800" dirty="0" smtClean="0"/>
              <a:t>Innovative Practices that Support the Recruitment, Retention, and Advancement of STEM Faculty</a:t>
            </a:r>
            <a:endParaRPr lang="en-US" sz="4400" dirty="0"/>
          </a:p>
        </p:txBody>
      </p:sp>
      <p:sp>
        <p:nvSpPr>
          <p:cNvPr id="3" name="Subtitle 2"/>
          <p:cNvSpPr>
            <a:spLocks noGrp="1"/>
          </p:cNvSpPr>
          <p:nvPr>
            <p:ph type="subTitle" idx="1"/>
          </p:nvPr>
        </p:nvSpPr>
        <p:spPr>
          <a:xfrm>
            <a:off x="228600" y="4620064"/>
            <a:ext cx="8610600" cy="866336"/>
          </a:xfrm>
        </p:spPr>
        <p:txBody>
          <a:bodyPr>
            <a:noAutofit/>
          </a:bodyPr>
          <a:lstStyle/>
          <a:p>
            <a:pPr algn="ctr"/>
            <a:r>
              <a:rPr lang="en-US" sz="2400" dirty="0" smtClean="0">
                <a:latin typeface="+mj-lt"/>
              </a:rPr>
              <a:t>Denise A. Battles, David Brakke, Carmen Cid, </a:t>
            </a:r>
          </a:p>
          <a:p>
            <a:pPr algn="ctr"/>
            <a:r>
              <a:rPr lang="en-US" sz="2400" dirty="0" smtClean="0">
                <a:latin typeface="+mj-lt"/>
              </a:rPr>
              <a:t>David Manderscheid, and Kevin McCaul </a:t>
            </a:r>
          </a:p>
          <a:p>
            <a:pPr algn="ctr"/>
            <a:endParaRPr lang="en-US" sz="1200" dirty="0" smtClean="0">
              <a:latin typeface="+mj-lt"/>
            </a:endParaRPr>
          </a:p>
          <a:p>
            <a:pPr algn="ctr"/>
            <a:r>
              <a:rPr lang="en-US" sz="2400" i="1" dirty="0" smtClean="0">
                <a:latin typeface="+mj-lt"/>
              </a:rPr>
              <a:t>Council of Colleges of Arts and Sciences Panel Session</a:t>
            </a:r>
          </a:p>
          <a:p>
            <a:pPr algn="ctr"/>
            <a:r>
              <a:rPr lang="en-US" sz="2400" i="1" dirty="0" smtClean="0">
                <a:latin typeface="+mj-lt"/>
              </a:rPr>
              <a:t>November 12, 2010</a:t>
            </a:r>
            <a:endParaRPr lang="en-US" sz="2400" i="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990600"/>
          </a:xfrm>
        </p:spPr>
        <p:txBody>
          <a:bodyPr>
            <a:normAutofit fontScale="90000"/>
          </a:bodyPr>
          <a:lstStyle/>
          <a:p>
            <a:pPr algn="l"/>
            <a:r>
              <a:rPr lang="en-US" dirty="0" smtClean="0"/>
              <a:t>Faculty Recruitment Strategies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68880"/>
            <a:ext cx="8229600" cy="4389120"/>
          </a:xfrm>
        </p:spPr>
        <p:txBody>
          <a:bodyPr>
            <a:normAutofit/>
          </a:bodyPr>
          <a:lstStyle/>
          <a:p>
            <a:pPr>
              <a:buFont typeface="Arial" pitchFamily="34" charset="0"/>
              <a:buChar char="•"/>
            </a:pPr>
            <a:r>
              <a:rPr lang="en-US" sz="2800" dirty="0" smtClean="0">
                <a:latin typeface="+mj-lt"/>
              </a:rPr>
              <a:t>Dual-Career Program</a:t>
            </a:r>
          </a:p>
          <a:p>
            <a:pPr>
              <a:buFont typeface="Arial" pitchFamily="34" charset="0"/>
              <a:buChar char="•"/>
            </a:pPr>
            <a:r>
              <a:rPr lang="en-US" sz="2800" dirty="0" smtClean="0">
                <a:latin typeface="+mj-lt"/>
              </a:rPr>
              <a:t>The need</a:t>
            </a:r>
          </a:p>
          <a:p>
            <a:pPr>
              <a:buFont typeface="Arial" pitchFamily="34" charset="0"/>
              <a:buChar char="•"/>
            </a:pPr>
            <a:r>
              <a:rPr lang="en-US" sz="2800" dirty="0" smtClean="0">
                <a:latin typeface="+mj-lt"/>
              </a:rPr>
              <a:t>The development</a:t>
            </a:r>
          </a:p>
          <a:p>
            <a:pPr>
              <a:buFont typeface="Arial" pitchFamily="34" charset="0"/>
              <a:buChar char="•"/>
            </a:pPr>
            <a:r>
              <a:rPr lang="en-US" sz="2800" dirty="0" smtClean="0">
                <a:latin typeface="+mj-lt"/>
              </a:rPr>
              <a:t>How it works</a:t>
            </a:r>
          </a:p>
          <a:p>
            <a:pPr>
              <a:buFont typeface="Arial" pitchFamily="34" charset="0"/>
              <a:buChar char="•"/>
            </a:pPr>
            <a:r>
              <a:rPr lang="en-US" sz="2800" dirty="0" smtClean="0">
                <a:latin typeface="+mj-lt"/>
              </a:rPr>
              <a:t>Outcomes</a:t>
            </a:r>
          </a:p>
        </p:txBody>
      </p:sp>
      <p:sp>
        <p:nvSpPr>
          <p:cNvPr id="5" name="Title 1"/>
          <p:cNvSpPr txBox="1">
            <a:spLocks/>
          </p:cNvSpPr>
          <p:nvPr/>
        </p:nvSpPr>
        <p:spPr>
          <a:xfrm>
            <a:off x="533400" y="1371600"/>
            <a:ext cx="8077200" cy="1066800"/>
          </a:xfrm>
          <a:prstGeom prst="rect">
            <a:avLst/>
          </a:prstGeom>
        </p:spPr>
        <p:txBody>
          <a:bodyPr vert="horz" lIns="0" rIns="0" bIns="0"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i="0" u="none" strike="noStrike" kern="1200" cap="none" spc="0" normalizeH="0" baseline="0" noProof="0" dirty="0" smtClean="0">
                <a:ln>
                  <a:noFill/>
                </a:ln>
                <a:solidFill>
                  <a:srgbClr val="DCDCDC"/>
                </a:solidFill>
                <a:effectLst>
                  <a:outerShdw blurRad="38100" dist="38100" dir="2700000" algn="tl">
                    <a:srgbClr val="000000">
                      <a:alpha val="43137"/>
                    </a:srgbClr>
                  </a:outerShdw>
                </a:effectLst>
                <a:uLnTx/>
                <a:uFillTx/>
                <a:latin typeface="+mj-lt"/>
                <a:ea typeface="+mj-ea"/>
                <a:cs typeface="+mj-cs"/>
              </a:rPr>
              <a:t>University of Nebraska - Lincoln</a:t>
            </a:r>
            <a:r>
              <a:rPr kumimoji="0" lang="en-US" sz="3600" b="1" i="0" u="none" strike="noStrike" kern="1200" cap="none" spc="0" normalizeH="0" baseline="0" noProof="0" dirty="0" smtClean="0">
                <a:ln>
                  <a:noFill/>
                </a:ln>
                <a:solidFill>
                  <a:schemeClr val="tx2"/>
                </a:solidFill>
                <a:uLnTx/>
                <a:uFillTx/>
                <a:latin typeface="+mj-lt"/>
                <a:ea typeface="+mj-ea"/>
                <a:cs typeface="+mj-cs"/>
              </a:rPr>
              <a:t/>
            </a:r>
            <a:br>
              <a:rPr kumimoji="0" lang="en-US" sz="3600" b="1" i="0" u="none" strike="noStrike" kern="1200" cap="none" spc="0" normalizeH="0" baseline="0" noProof="0" dirty="0" smtClean="0">
                <a:ln>
                  <a:noFill/>
                </a:ln>
                <a:solidFill>
                  <a:schemeClr val="tx2"/>
                </a:solidFill>
                <a:uLnTx/>
                <a:uFillTx/>
                <a:latin typeface="+mj-lt"/>
                <a:ea typeface="+mj-ea"/>
                <a:cs typeface="+mj-cs"/>
              </a:rPr>
            </a:br>
            <a:endParaRPr kumimoji="0" lang="en-US" sz="3600" b="1" i="1" u="none" strike="noStrike" kern="1200" cap="none" spc="0" normalizeH="0" baseline="0" noProof="0" dirty="0">
              <a:ln>
                <a:noFill/>
              </a:ln>
              <a:solidFill>
                <a:schemeClr val="tx2"/>
              </a:solidFill>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8077200" cy="1066800"/>
          </a:xfrm>
        </p:spPr>
        <p:txBody>
          <a:bodyPr>
            <a:normAutofit fontScale="90000"/>
          </a:bodyPr>
          <a:lstStyle/>
          <a:p>
            <a:pPr algn="l"/>
            <a:r>
              <a:rPr lang="en-US" sz="4000" dirty="0" smtClean="0"/>
              <a:t>James Madison University</a:t>
            </a:r>
            <a:r>
              <a:rPr lang="en-US" sz="3600" dirty="0" smtClean="0"/>
              <a:t/>
            </a:r>
            <a:br>
              <a:rPr lang="en-US" sz="3600" dirty="0" smtClean="0"/>
            </a:br>
            <a:endParaRPr lang="en-US" sz="3600" i="1" dirty="0"/>
          </a:p>
        </p:txBody>
      </p:sp>
      <p:sp>
        <p:nvSpPr>
          <p:cNvPr id="3" name="TextBox 2"/>
          <p:cNvSpPr txBox="1"/>
          <p:nvPr/>
        </p:nvSpPr>
        <p:spPr>
          <a:xfrm>
            <a:off x="457200" y="2362200"/>
            <a:ext cx="7620000" cy="3539430"/>
          </a:xfrm>
          <a:prstGeom prst="rect">
            <a:avLst/>
          </a:prstGeom>
          <a:noFill/>
        </p:spPr>
        <p:txBody>
          <a:bodyPr wrap="square" rtlCol="0">
            <a:spAutoFit/>
          </a:bodyPr>
          <a:lstStyle/>
          <a:p>
            <a:pPr marL="290513" indent="-290513">
              <a:buFont typeface="Arial" pitchFamily="34" charset="0"/>
              <a:buChar char="•"/>
            </a:pPr>
            <a:r>
              <a:rPr lang="en-US" sz="2800" dirty="0" smtClean="0">
                <a:latin typeface="+mj-lt"/>
              </a:rPr>
              <a:t>Active and flexible hiring</a:t>
            </a:r>
          </a:p>
          <a:p>
            <a:pPr marL="290513" indent="-290513">
              <a:buFont typeface="Arial" pitchFamily="34" charset="0"/>
              <a:buChar char="•"/>
            </a:pPr>
            <a:r>
              <a:rPr lang="en-US" sz="2800" dirty="0" smtClean="0">
                <a:latin typeface="+mj-lt"/>
              </a:rPr>
              <a:t>Good colleagues and welcoming atmosphere</a:t>
            </a:r>
          </a:p>
          <a:p>
            <a:pPr marL="290513" indent="-290513">
              <a:buFont typeface="Arial" pitchFamily="34" charset="0"/>
              <a:buChar char="•"/>
            </a:pPr>
            <a:r>
              <a:rPr lang="en-US" sz="2800" dirty="0" smtClean="0">
                <a:latin typeface="+mj-lt"/>
              </a:rPr>
              <a:t>Facilities</a:t>
            </a:r>
          </a:p>
          <a:p>
            <a:pPr marL="290513" indent="-290513">
              <a:buFont typeface="Arial" pitchFamily="34" charset="0"/>
              <a:buChar char="•"/>
            </a:pPr>
            <a:r>
              <a:rPr lang="en-US" sz="2800" dirty="0" smtClean="0">
                <a:latin typeface="+mj-lt"/>
              </a:rPr>
              <a:t>Summer support</a:t>
            </a:r>
          </a:p>
          <a:p>
            <a:pPr marL="290513" indent="-290513">
              <a:buFont typeface="Arial" pitchFamily="34" charset="0"/>
              <a:buChar char="•"/>
            </a:pPr>
            <a:r>
              <a:rPr lang="en-US" sz="2800" dirty="0" smtClean="0">
                <a:latin typeface="+mj-lt"/>
              </a:rPr>
              <a:t>Dual-career possibilities</a:t>
            </a:r>
          </a:p>
          <a:p>
            <a:pPr marL="290513" indent="-290513">
              <a:buFont typeface="Arial" pitchFamily="34" charset="0"/>
              <a:buChar char="•"/>
            </a:pPr>
            <a:r>
              <a:rPr lang="en-US" sz="2800" dirty="0" smtClean="0">
                <a:latin typeface="+mj-lt"/>
              </a:rPr>
              <a:t>Strategic partnerships – SRI International</a:t>
            </a:r>
          </a:p>
          <a:p>
            <a:pPr marL="290513" indent="-290513">
              <a:buFont typeface="Arial" pitchFamily="34" charset="0"/>
              <a:buChar char="•"/>
            </a:pPr>
            <a:r>
              <a:rPr lang="en-US" sz="2800" dirty="0" smtClean="0">
                <a:latin typeface="+mj-lt"/>
              </a:rPr>
              <a:t>Professional development – Center for Faculty Innovation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990600"/>
          </a:xfrm>
        </p:spPr>
        <p:txBody>
          <a:bodyPr>
            <a:normAutofit/>
          </a:bodyPr>
          <a:lstStyle/>
          <a:p>
            <a:pPr algn="l"/>
            <a:r>
              <a:rPr lang="en-US" sz="4800" dirty="0" smtClean="0"/>
              <a:t>Faculty Retention Strategies</a:t>
            </a:r>
            <a:endParaRPr lang="en-US" sz="4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2858"/>
            <a:ext cx="8229600" cy="762000"/>
          </a:xfrm>
        </p:spPr>
        <p:txBody>
          <a:bodyPr>
            <a:normAutofit fontScale="90000"/>
          </a:bodyPr>
          <a:lstStyle/>
          <a:p>
            <a:pPr algn="l"/>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solidFill>
                  <a:srgbClr val="DCDCDC"/>
                </a:solidFill>
              </a:rPr>
              <a:t>North Dakota State University</a:t>
            </a:r>
            <a:br>
              <a:rPr lang="en-US" sz="4000" dirty="0" smtClean="0">
                <a:solidFill>
                  <a:srgbClr val="DCDCDC"/>
                </a:solidFill>
              </a:rPr>
            </a:br>
            <a:r>
              <a:rPr lang="en-US" sz="4000" i="1" dirty="0" smtClean="0">
                <a:solidFill>
                  <a:srgbClr val="DCDCDC"/>
                </a:solidFill>
              </a:rPr>
              <a:t>Junior Faculty Mentoring Cohorts Program* </a:t>
            </a:r>
            <a:r>
              <a:rPr lang="en-US" sz="3600" dirty="0" smtClean="0"/>
              <a:t/>
            </a:r>
            <a:br>
              <a:rPr lang="en-US" sz="3600" dirty="0" smtClean="0"/>
            </a:br>
            <a:endParaRPr lang="en-US" sz="3600" i="1" dirty="0"/>
          </a:p>
        </p:txBody>
      </p:sp>
      <p:sp>
        <p:nvSpPr>
          <p:cNvPr id="3" name="Content Placeholder 2"/>
          <p:cNvSpPr>
            <a:spLocks noGrp="1"/>
          </p:cNvSpPr>
          <p:nvPr>
            <p:ph idx="1"/>
          </p:nvPr>
        </p:nvSpPr>
        <p:spPr>
          <a:xfrm>
            <a:off x="457200" y="2057400"/>
            <a:ext cx="8229600" cy="4572000"/>
          </a:xfrm>
        </p:spPr>
        <p:txBody>
          <a:bodyPr>
            <a:normAutofit fontScale="85000" lnSpcReduction="20000"/>
          </a:bodyPr>
          <a:lstStyle/>
          <a:p>
            <a:r>
              <a:rPr lang="en-US" dirty="0" smtClean="0">
                <a:latin typeface="+mj-lt"/>
              </a:rPr>
              <a:t>Same gender mentoring </a:t>
            </a:r>
            <a:r>
              <a:rPr lang="en-US" i="1" dirty="0" smtClean="0">
                <a:latin typeface="+mj-lt"/>
              </a:rPr>
              <a:t>groups </a:t>
            </a:r>
          </a:p>
          <a:p>
            <a:r>
              <a:rPr lang="en-US" dirty="0" smtClean="0">
                <a:latin typeface="+mj-lt"/>
              </a:rPr>
              <a:t>Comprised of 2 tenured faculty (co-chairs) and 2-3 new faculty </a:t>
            </a:r>
          </a:p>
          <a:p>
            <a:r>
              <a:rPr lang="en-US" dirty="0" smtClean="0">
                <a:latin typeface="+mj-lt"/>
              </a:rPr>
              <a:t>Meet ~ monthly from first year through 3</a:t>
            </a:r>
            <a:r>
              <a:rPr lang="en-US" baseline="30000" dirty="0" smtClean="0">
                <a:latin typeface="+mj-lt"/>
              </a:rPr>
              <a:t>rd</a:t>
            </a:r>
            <a:r>
              <a:rPr lang="en-US" dirty="0" smtClean="0">
                <a:latin typeface="+mj-lt"/>
              </a:rPr>
              <a:t>-year review process</a:t>
            </a:r>
          </a:p>
          <a:p>
            <a:r>
              <a:rPr lang="en-US" dirty="0" smtClean="0">
                <a:latin typeface="+mj-lt"/>
              </a:rPr>
              <a:t>Planned activities offered once/semester (e.g., “scholarly writing; teaching assessment”)</a:t>
            </a:r>
          </a:p>
          <a:p>
            <a:r>
              <a:rPr lang="en-US" dirty="0" smtClean="0">
                <a:latin typeface="+mj-lt"/>
              </a:rPr>
              <a:t>Most frequently discussed topics</a:t>
            </a:r>
          </a:p>
          <a:p>
            <a:pPr lvl="1">
              <a:buClr>
                <a:schemeClr val="tx1">
                  <a:lumMod val="85000"/>
                </a:schemeClr>
              </a:buClr>
            </a:pPr>
            <a:r>
              <a:rPr lang="en-US" dirty="0" smtClean="0">
                <a:latin typeface="+mj-lt"/>
              </a:rPr>
              <a:t>teaching effectiveness</a:t>
            </a:r>
          </a:p>
          <a:p>
            <a:pPr lvl="1">
              <a:buClr>
                <a:schemeClr val="tx1">
                  <a:lumMod val="85000"/>
                </a:schemeClr>
              </a:buClr>
            </a:pPr>
            <a:r>
              <a:rPr lang="en-US" dirty="0" smtClean="0">
                <a:latin typeface="+mj-lt"/>
              </a:rPr>
              <a:t>starting a research program</a:t>
            </a:r>
          </a:p>
          <a:p>
            <a:pPr lvl="1">
              <a:buClr>
                <a:schemeClr val="tx1">
                  <a:lumMod val="85000"/>
                </a:schemeClr>
              </a:buClr>
            </a:pPr>
            <a:r>
              <a:rPr lang="en-US" dirty="0" smtClean="0">
                <a:latin typeface="+mj-lt"/>
              </a:rPr>
              <a:t>PTE process</a:t>
            </a:r>
          </a:p>
          <a:p>
            <a:pPr lvl="1">
              <a:buClr>
                <a:schemeClr val="tx1">
                  <a:lumMod val="85000"/>
                </a:schemeClr>
              </a:buClr>
            </a:pPr>
            <a:r>
              <a:rPr lang="en-US" dirty="0" smtClean="0">
                <a:latin typeface="+mj-lt"/>
              </a:rPr>
              <a:t>Work-family life issues</a:t>
            </a:r>
          </a:p>
          <a:p>
            <a:pPr lvl="1">
              <a:buClr>
                <a:schemeClr val="tx1">
                  <a:lumMod val="85000"/>
                </a:schemeClr>
              </a:buClr>
            </a:pPr>
            <a:r>
              <a:rPr lang="en-US" dirty="0" smtClean="0">
                <a:latin typeface="+mj-lt"/>
              </a:rPr>
              <a:t>Informal rules of the institution</a:t>
            </a:r>
          </a:p>
          <a:p>
            <a:pPr lvl="1">
              <a:spcAft>
                <a:spcPts val="1800"/>
              </a:spcAft>
              <a:buClr>
                <a:schemeClr val="tx1">
                  <a:lumMod val="85000"/>
                </a:schemeClr>
              </a:buClr>
            </a:pPr>
            <a:r>
              <a:rPr lang="en-US" dirty="0" smtClean="0">
                <a:latin typeface="+mj-lt"/>
              </a:rPr>
              <a:t>Networking within the department </a:t>
            </a:r>
          </a:p>
          <a:p>
            <a:pPr>
              <a:buNone/>
            </a:pPr>
            <a:r>
              <a:rPr lang="en-US" sz="1900" dirty="0" smtClean="0">
                <a:latin typeface="+mj-lt"/>
              </a:rPr>
              <a:t>*(program developed by Wendy Reed, Biological Sciences &amp; Donald Schwert, Center for Science and Math Education)</a:t>
            </a:r>
            <a:endParaRPr lang="en-US" sz="1900"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8077200" cy="1066800"/>
          </a:xfrm>
        </p:spPr>
        <p:txBody>
          <a:bodyPr>
            <a:normAutofit fontScale="90000"/>
          </a:bodyPr>
          <a:lstStyle/>
          <a:p>
            <a:pPr algn="l"/>
            <a:r>
              <a:rPr lang="en-US" sz="4000" dirty="0" smtClean="0"/>
              <a:t>James Madison University</a:t>
            </a:r>
            <a:r>
              <a:rPr lang="en-US" sz="3600" dirty="0" smtClean="0"/>
              <a:t/>
            </a:r>
            <a:br>
              <a:rPr lang="en-US" sz="3600" dirty="0" smtClean="0"/>
            </a:br>
            <a:endParaRPr lang="en-US" sz="3600" i="1" dirty="0"/>
          </a:p>
        </p:txBody>
      </p:sp>
      <p:sp>
        <p:nvSpPr>
          <p:cNvPr id="4" name="TextBox 3"/>
          <p:cNvSpPr txBox="1"/>
          <p:nvPr/>
        </p:nvSpPr>
        <p:spPr>
          <a:xfrm>
            <a:off x="452841" y="2286000"/>
            <a:ext cx="5414559" cy="3046988"/>
          </a:xfrm>
          <a:prstGeom prst="rect">
            <a:avLst/>
          </a:prstGeom>
          <a:noFill/>
        </p:spPr>
        <p:txBody>
          <a:bodyPr wrap="none" rtlCol="0">
            <a:spAutoFit/>
          </a:bodyPr>
          <a:lstStyle/>
          <a:p>
            <a:pPr marL="290513" indent="-290513">
              <a:buFont typeface="Arial" pitchFamily="34" charset="0"/>
              <a:buChar char="•"/>
            </a:pPr>
            <a:r>
              <a:rPr lang="en-US" sz="3200" dirty="0" smtClean="0">
                <a:latin typeface="+mj-lt"/>
              </a:rPr>
              <a:t>Center for Faculty Innovation</a:t>
            </a:r>
          </a:p>
          <a:p>
            <a:pPr marL="290513" indent="-290513">
              <a:buFont typeface="Arial" pitchFamily="34" charset="0"/>
              <a:buChar char="•"/>
            </a:pPr>
            <a:r>
              <a:rPr lang="en-US" sz="3200" dirty="0" smtClean="0">
                <a:latin typeface="+mj-lt"/>
              </a:rPr>
              <a:t>Mentoring</a:t>
            </a:r>
          </a:p>
          <a:p>
            <a:pPr marL="290513" indent="-290513">
              <a:buFont typeface="Arial" pitchFamily="34" charset="0"/>
              <a:buChar char="•"/>
            </a:pPr>
            <a:r>
              <a:rPr lang="en-US" sz="3200" dirty="0" smtClean="0">
                <a:latin typeface="+mj-lt"/>
              </a:rPr>
              <a:t>Developing leadership</a:t>
            </a:r>
          </a:p>
          <a:p>
            <a:pPr marL="290513" indent="-290513">
              <a:buFont typeface="Arial" pitchFamily="34" charset="0"/>
              <a:buChar char="•"/>
            </a:pPr>
            <a:r>
              <a:rPr lang="en-US" sz="3200" dirty="0" smtClean="0">
                <a:latin typeface="+mj-lt"/>
              </a:rPr>
              <a:t>Empowering faculty</a:t>
            </a:r>
          </a:p>
          <a:p>
            <a:pPr marL="290513" indent="-290513">
              <a:buFont typeface="Arial" pitchFamily="34" charset="0"/>
              <a:buChar char="•"/>
            </a:pPr>
            <a:r>
              <a:rPr lang="en-US" sz="3200" dirty="0" smtClean="0">
                <a:latin typeface="+mj-lt"/>
              </a:rPr>
              <a:t>Research and travel support</a:t>
            </a:r>
          </a:p>
          <a:p>
            <a:pPr marL="290513" indent="-290513">
              <a:buFont typeface="Arial" pitchFamily="34" charset="0"/>
              <a:buChar char="•"/>
            </a:pPr>
            <a:r>
              <a:rPr lang="en-US" sz="3200" dirty="0" smtClean="0">
                <a:latin typeface="+mj-lt"/>
              </a:rPr>
              <a:t>Active and engaging seminars</a:t>
            </a:r>
            <a:endParaRPr lang="en-US" sz="3200" dirty="0">
              <a:latin typeface="+mj-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990600"/>
          </a:xfrm>
        </p:spPr>
        <p:txBody>
          <a:bodyPr>
            <a:normAutofit/>
          </a:bodyPr>
          <a:lstStyle/>
          <a:p>
            <a:pPr algn="l"/>
            <a:r>
              <a:rPr lang="en-US" sz="4800" dirty="0" smtClean="0"/>
              <a:t>Advancement Strategies</a:t>
            </a:r>
            <a:endParaRPr lang="en-US" sz="4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6310"/>
            <a:ext cx="8229600" cy="1219200"/>
          </a:xfrm>
        </p:spPr>
        <p:txBody>
          <a:bodyPr>
            <a:normAutofit fontScale="90000"/>
          </a:bodyPr>
          <a:lstStyle/>
          <a:p>
            <a:pPr algn="l"/>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smtClean="0">
                <a:solidFill>
                  <a:srgbClr val="DCDCDC"/>
                </a:solidFill>
              </a:rPr>
              <a:t>North Dakota State University</a:t>
            </a:r>
            <a:br>
              <a:rPr lang="en-US" sz="4000" dirty="0" smtClean="0">
                <a:solidFill>
                  <a:srgbClr val="DCDCDC"/>
                </a:solidFill>
              </a:rPr>
            </a:br>
            <a:r>
              <a:rPr lang="en-US" sz="4000" i="1" dirty="0" smtClean="0">
                <a:solidFill>
                  <a:srgbClr val="DCDCDC"/>
                </a:solidFill>
              </a:rPr>
              <a:t>Emerging Leadership Program</a:t>
            </a:r>
            <a:endParaRPr lang="en-US" sz="3600" i="1" dirty="0">
              <a:solidFill>
                <a:srgbClr val="DCDCDC"/>
              </a:solidFill>
            </a:endParaRPr>
          </a:p>
        </p:txBody>
      </p:sp>
      <p:sp>
        <p:nvSpPr>
          <p:cNvPr id="3" name="Content Placeholder 2"/>
          <p:cNvSpPr>
            <a:spLocks noGrp="1"/>
          </p:cNvSpPr>
          <p:nvPr>
            <p:ph idx="1"/>
          </p:nvPr>
        </p:nvSpPr>
        <p:spPr>
          <a:xfrm>
            <a:off x="457200" y="2067910"/>
            <a:ext cx="8229600" cy="4256690"/>
          </a:xfrm>
        </p:spPr>
        <p:txBody>
          <a:bodyPr>
            <a:normAutofit fontScale="85000" lnSpcReduction="20000"/>
          </a:bodyPr>
          <a:lstStyle/>
          <a:p>
            <a:r>
              <a:rPr lang="en-US" dirty="0" smtClean="0">
                <a:latin typeface="+mj-lt"/>
              </a:rPr>
              <a:t>Within College of Science &amp; Mathematics</a:t>
            </a:r>
          </a:p>
          <a:p>
            <a:r>
              <a:rPr lang="en-US" dirty="0" smtClean="0">
                <a:latin typeface="+mj-lt"/>
              </a:rPr>
              <a:t>Identified 14 “potential leaders” (advanced assistant and associate professors)</a:t>
            </a:r>
          </a:p>
          <a:p>
            <a:r>
              <a:rPr lang="en-US" dirty="0" smtClean="0">
                <a:latin typeface="+mj-lt"/>
              </a:rPr>
              <a:t>Target both department leadership but also university committee leadership (e.g., program review)</a:t>
            </a:r>
          </a:p>
          <a:p>
            <a:r>
              <a:rPr lang="en-US" dirty="0" smtClean="0">
                <a:latin typeface="+mj-lt"/>
              </a:rPr>
              <a:t>Monthly or twice-monthly group sessions</a:t>
            </a:r>
            <a:r>
              <a:rPr lang="en-US" i="1" dirty="0" smtClean="0">
                <a:latin typeface="+mj-lt"/>
              </a:rPr>
              <a:t> </a:t>
            </a:r>
          </a:p>
          <a:p>
            <a:r>
              <a:rPr lang="en-US" dirty="0" smtClean="0">
                <a:latin typeface="+mj-lt"/>
              </a:rPr>
              <a:t>Sample Topics</a:t>
            </a:r>
          </a:p>
          <a:p>
            <a:pPr lvl="1">
              <a:buClr>
                <a:schemeClr val="tx1">
                  <a:lumMod val="85000"/>
                </a:schemeClr>
              </a:buClr>
            </a:pPr>
            <a:r>
              <a:rPr lang="en-US" dirty="0" smtClean="0">
                <a:latin typeface="+mj-lt"/>
              </a:rPr>
              <a:t>Why be a leader?  And why not?  (panel session)</a:t>
            </a:r>
          </a:p>
          <a:p>
            <a:pPr lvl="1">
              <a:buClr>
                <a:schemeClr val="tx1">
                  <a:lumMod val="85000"/>
                </a:schemeClr>
              </a:buClr>
            </a:pPr>
            <a:r>
              <a:rPr lang="en-US" dirty="0" smtClean="0">
                <a:latin typeface="+mj-lt"/>
              </a:rPr>
              <a:t>Dep’t organization/structure (forming committees, setting agendas, assigning teaching—chair panels) </a:t>
            </a:r>
          </a:p>
          <a:p>
            <a:pPr lvl="1">
              <a:buClr>
                <a:schemeClr val="tx1">
                  <a:lumMod val="85000"/>
                </a:schemeClr>
              </a:buClr>
            </a:pPr>
            <a:r>
              <a:rPr lang="en-US" dirty="0" smtClean="0">
                <a:latin typeface="+mj-lt"/>
              </a:rPr>
              <a:t>Conflict management (case studies)</a:t>
            </a:r>
          </a:p>
          <a:p>
            <a:pPr lvl="1">
              <a:buClr>
                <a:schemeClr val="tx1">
                  <a:lumMod val="85000"/>
                </a:schemeClr>
              </a:buClr>
            </a:pPr>
            <a:r>
              <a:rPr lang="en-US" dirty="0" smtClean="0">
                <a:latin typeface="+mj-lt"/>
              </a:rPr>
              <a:t>University structure (dealing with administrators and who are they, anyway?)</a:t>
            </a:r>
          </a:p>
          <a:p>
            <a:pPr lvl="1">
              <a:buClr>
                <a:schemeClr val="tx1">
                  <a:lumMod val="85000"/>
                </a:schemeClr>
              </a:buClr>
            </a:pPr>
            <a:r>
              <a:rPr lang="en-US" dirty="0" smtClean="0">
                <a:latin typeface="+mj-lt"/>
              </a:rPr>
              <a:t>Budgets:  department, college, university levels (panel)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7488"/>
            <a:ext cx="8229600" cy="1143000"/>
          </a:xfrm>
        </p:spPr>
        <p:txBody>
          <a:bodyPr>
            <a:normAutofit fontScale="90000"/>
          </a:bodyPr>
          <a:lstStyle/>
          <a:p>
            <a:pPr algn="l"/>
            <a:r>
              <a:rPr lang="en-US" sz="4000" dirty="0" smtClean="0">
                <a:solidFill>
                  <a:srgbClr val="DCDCDC"/>
                </a:solidFill>
                <a:effectLst>
                  <a:outerShdw blurRad="38100" dist="38100" dir="2700000" algn="tl">
                    <a:srgbClr val="000000">
                      <a:alpha val="43137"/>
                    </a:srgbClr>
                  </a:outerShdw>
                </a:effectLst>
              </a:rPr>
              <a:t>University of Nebraska - Lincoln</a:t>
            </a:r>
            <a:r>
              <a:rPr lang="en-US" sz="3600" dirty="0" smtClean="0"/>
              <a:t/>
            </a:r>
            <a:br>
              <a:rPr lang="en-US" sz="3600" dirty="0" smtClean="0"/>
            </a:br>
            <a:endParaRPr lang="en-US" sz="3600" i="1" dirty="0"/>
          </a:p>
        </p:txBody>
      </p:sp>
      <p:sp>
        <p:nvSpPr>
          <p:cNvPr id="3" name="Content Placeholder 2"/>
          <p:cNvSpPr>
            <a:spLocks noGrp="1"/>
          </p:cNvSpPr>
          <p:nvPr>
            <p:ph idx="1"/>
          </p:nvPr>
        </p:nvSpPr>
        <p:spPr>
          <a:xfrm>
            <a:off x="457200" y="2468880"/>
            <a:ext cx="8229600" cy="4389120"/>
          </a:xfrm>
        </p:spPr>
        <p:txBody>
          <a:bodyPr/>
          <a:lstStyle/>
          <a:p>
            <a:r>
              <a:rPr lang="en-US" dirty="0" smtClean="0">
                <a:latin typeface="+mj-lt"/>
              </a:rPr>
              <a:t>Associate Professor Program</a:t>
            </a:r>
          </a:p>
          <a:p>
            <a:r>
              <a:rPr lang="en-US" dirty="0" smtClean="0">
                <a:latin typeface="+mj-lt"/>
              </a:rPr>
              <a:t>The need</a:t>
            </a:r>
          </a:p>
          <a:p>
            <a:r>
              <a:rPr lang="en-US" dirty="0" smtClean="0">
                <a:latin typeface="+mj-lt"/>
              </a:rPr>
              <a:t>The development</a:t>
            </a:r>
          </a:p>
          <a:p>
            <a:r>
              <a:rPr lang="en-US" dirty="0" smtClean="0">
                <a:latin typeface="+mj-lt"/>
              </a:rPr>
              <a:t>How it works</a:t>
            </a:r>
          </a:p>
          <a:p>
            <a:r>
              <a:rPr lang="en-US" dirty="0" smtClean="0">
                <a:latin typeface="+mj-lt"/>
              </a:rPr>
              <a:t>Outcomes?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990600"/>
          </a:xfrm>
        </p:spPr>
        <p:txBody>
          <a:bodyPr>
            <a:normAutofit/>
          </a:bodyPr>
          <a:lstStyle/>
          <a:p>
            <a:pPr algn="l"/>
            <a:r>
              <a:rPr lang="en-US" sz="4800" dirty="0" smtClean="0"/>
              <a:t>Strategies for Culture Change</a:t>
            </a:r>
            <a:endParaRPr lang="en-US" sz="4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7851648" cy="1828800"/>
          </a:xfrm>
        </p:spPr>
        <p:txBody>
          <a:bodyPr>
            <a:normAutofit/>
          </a:bodyPr>
          <a:lstStyle/>
          <a:p>
            <a:pPr algn="l"/>
            <a:r>
              <a:rPr lang="en-US" sz="4800" dirty="0" smtClean="0"/>
              <a:t>Presentation Outline</a:t>
            </a:r>
            <a:endParaRPr lang="en-US" sz="4800" dirty="0"/>
          </a:p>
        </p:txBody>
      </p:sp>
      <p:sp>
        <p:nvSpPr>
          <p:cNvPr id="4" name="Subtitle 2"/>
          <p:cNvSpPr txBox="1">
            <a:spLocks/>
          </p:cNvSpPr>
          <p:nvPr/>
        </p:nvSpPr>
        <p:spPr>
          <a:xfrm>
            <a:off x="457200" y="2514600"/>
            <a:ext cx="8229600" cy="4114800"/>
          </a:xfrm>
          <a:prstGeom prst="rect">
            <a:avLst/>
          </a:prstGeom>
        </p:spPr>
        <p:txBody>
          <a:bodyPr vert="horz" lIns="0" rIns="18288">
            <a:normAutofit/>
          </a:bodyPr>
          <a:lstStyle/>
          <a:p>
            <a:pPr marL="290513" marR="45720" lvl="0" indent="-290513"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r>
              <a:rPr lang="en-US" sz="3200" dirty="0" smtClean="0">
                <a:latin typeface="+mj-lt"/>
              </a:rPr>
              <a:t>Introductions and institutional contexts</a:t>
            </a:r>
            <a:endParaRPr kumimoji="0" lang="en-US" sz="3200" b="0" i="0" u="none" strike="noStrike" kern="1200" cap="none" spc="0" normalizeH="0" baseline="0" noProof="0" dirty="0" smtClean="0">
              <a:ln>
                <a:noFill/>
              </a:ln>
              <a:solidFill>
                <a:schemeClr val="tx1"/>
              </a:solidFill>
              <a:effectLst/>
              <a:uLnTx/>
              <a:uFillTx/>
              <a:latin typeface="+mj-lt"/>
              <a:ea typeface="+mn-ea"/>
              <a:cs typeface="+mn-cs"/>
            </a:endParaRPr>
          </a:p>
          <a:p>
            <a:pPr marL="290513" marR="45720" lvl="0" indent="-290513"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r>
              <a:rPr lang="en-US" sz="3200" dirty="0" smtClean="0">
                <a:latin typeface="+mj-lt"/>
              </a:rPr>
              <a:t>The </a:t>
            </a:r>
            <a:r>
              <a:rPr lang="en-US" sz="3200" dirty="0" err="1" smtClean="0">
                <a:latin typeface="+mj-lt"/>
              </a:rPr>
              <a:t>cas</a:t>
            </a:r>
            <a:r>
              <a:rPr lang="en-US" sz="3200" noProof="0" dirty="0" smtClean="0">
                <a:latin typeface="+mj-lt"/>
              </a:rPr>
              <a:t>e for change</a:t>
            </a:r>
            <a:endParaRPr kumimoji="0" lang="en-US" sz="3200" b="0" i="0" u="none" strike="noStrike" kern="1200" cap="none" spc="0" normalizeH="0" baseline="0" noProof="0" dirty="0" smtClean="0">
              <a:ln>
                <a:noFill/>
              </a:ln>
              <a:solidFill>
                <a:schemeClr val="tx1"/>
              </a:solidFill>
              <a:effectLst/>
              <a:uLnTx/>
              <a:uFillTx/>
              <a:latin typeface="+mj-lt"/>
              <a:ea typeface="+mn-ea"/>
              <a:cs typeface="+mn-cs"/>
            </a:endParaRPr>
          </a:p>
          <a:p>
            <a:pPr marL="290513" marR="45720" lvl="0" indent="-290513"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r>
              <a:rPr lang="en-US" sz="3200" dirty="0" smtClean="0">
                <a:latin typeface="+mj-lt"/>
              </a:rPr>
              <a:t>Strategies for recruitment, retention, advancement, and culture change</a:t>
            </a:r>
          </a:p>
          <a:p>
            <a:pPr marL="290513" marR="45720" lvl="0" indent="-290513"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r>
              <a:rPr lang="en-US" sz="3200" dirty="0" smtClean="0">
                <a:latin typeface="+mj-lt"/>
              </a:rPr>
              <a:t>Wrap-up</a:t>
            </a:r>
          </a:p>
          <a:p>
            <a:pPr marL="290513" marR="45720" lvl="0" indent="-290513"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r>
              <a:rPr lang="en-US" sz="3200" dirty="0" smtClean="0">
                <a:latin typeface="+mj-lt"/>
              </a:rPr>
              <a:t>Questions and answers</a:t>
            </a:r>
            <a:endParaRPr kumimoji="0" lang="en-US" sz="3200" b="0" i="0" u="none" strike="noStrike" kern="1200" cap="none" spc="0" normalizeH="0" baseline="0" noProof="0" dirty="0" smtClean="0">
              <a:ln>
                <a:noFill/>
              </a:ln>
              <a:solidFill>
                <a:schemeClr val="tx1"/>
              </a:solidFill>
              <a:effectLst/>
              <a:uLnTx/>
              <a:uFillTx/>
              <a:latin typeface="+mj-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7488"/>
            <a:ext cx="8229600" cy="1143000"/>
          </a:xfrm>
        </p:spPr>
        <p:txBody>
          <a:bodyPr>
            <a:normAutofit fontScale="90000"/>
          </a:bodyPr>
          <a:lstStyle/>
          <a:p>
            <a:pPr algn="l"/>
            <a:r>
              <a:rPr lang="en-US" sz="4000" dirty="0" smtClean="0">
                <a:solidFill>
                  <a:srgbClr val="DCDCDC"/>
                </a:solidFill>
                <a:effectLst>
                  <a:outerShdw blurRad="38100" dist="38100" dir="2700000" algn="tl">
                    <a:srgbClr val="000000">
                      <a:alpha val="43137"/>
                    </a:srgbClr>
                  </a:outerShdw>
                </a:effectLst>
              </a:rPr>
              <a:t>University of Nebraska - Lincoln</a:t>
            </a:r>
            <a:r>
              <a:rPr lang="en-US" sz="3600" dirty="0" smtClean="0"/>
              <a:t/>
            </a:r>
            <a:br>
              <a:rPr lang="en-US" sz="3600" dirty="0" smtClean="0"/>
            </a:br>
            <a:endParaRPr lang="en-US" sz="3600" i="1" dirty="0"/>
          </a:p>
        </p:txBody>
      </p:sp>
      <p:sp>
        <p:nvSpPr>
          <p:cNvPr id="4" name="Content Placeholder 3"/>
          <p:cNvSpPr>
            <a:spLocks noGrp="1"/>
          </p:cNvSpPr>
          <p:nvPr>
            <p:ph idx="1"/>
          </p:nvPr>
        </p:nvSpPr>
        <p:spPr>
          <a:xfrm>
            <a:off x="457200" y="2468880"/>
            <a:ext cx="8229600" cy="4389120"/>
          </a:xfrm>
        </p:spPr>
        <p:txBody>
          <a:bodyPr/>
          <a:lstStyle/>
          <a:p>
            <a:r>
              <a:rPr lang="en-US" dirty="0" smtClean="0">
                <a:latin typeface="+mj-lt"/>
              </a:rPr>
              <a:t>Most people want diversity</a:t>
            </a:r>
          </a:p>
          <a:p>
            <a:r>
              <a:rPr lang="en-US" dirty="0" smtClean="0">
                <a:latin typeface="+mj-lt"/>
              </a:rPr>
              <a:t>Especially when money is involved</a:t>
            </a:r>
          </a:p>
          <a:p>
            <a:r>
              <a:rPr lang="en-US" dirty="0" smtClean="0">
                <a:latin typeface="+mj-lt"/>
              </a:rPr>
              <a:t>Leadership </a:t>
            </a:r>
          </a:p>
          <a:p>
            <a:r>
              <a:rPr lang="en-US" dirty="0" smtClean="0">
                <a:latin typeface="+mj-lt"/>
              </a:rPr>
              <a:t>Peer pressure</a:t>
            </a:r>
          </a:p>
          <a:p>
            <a:r>
              <a:rPr lang="en-US" dirty="0" smtClean="0">
                <a:latin typeface="+mj-lt"/>
              </a:rPr>
              <a:t>Insight from below</a:t>
            </a:r>
          </a:p>
          <a:p>
            <a:r>
              <a:rPr lang="en-US" dirty="0" smtClean="0">
                <a:latin typeface="+mj-lt"/>
              </a:rPr>
              <a:t>Data</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95400"/>
            <a:ext cx="8077200" cy="1066800"/>
          </a:xfrm>
        </p:spPr>
        <p:txBody>
          <a:bodyPr>
            <a:normAutofit fontScale="90000"/>
          </a:bodyPr>
          <a:lstStyle/>
          <a:p>
            <a:pPr algn="l"/>
            <a:r>
              <a:rPr lang="en-US" sz="4000" dirty="0" smtClean="0"/>
              <a:t>Council of Colleges of Arts and Sciences</a:t>
            </a:r>
            <a:r>
              <a:rPr lang="en-US" sz="3600" dirty="0" smtClean="0"/>
              <a:t/>
            </a:r>
            <a:br>
              <a:rPr lang="en-US" sz="3600" dirty="0" smtClean="0"/>
            </a:br>
            <a:endParaRPr lang="en-US" sz="3600" i="1" dirty="0"/>
          </a:p>
        </p:txBody>
      </p:sp>
      <p:sp>
        <p:nvSpPr>
          <p:cNvPr id="3" name="Content Placeholder 3"/>
          <p:cNvSpPr txBox="1">
            <a:spLocks/>
          </p:cNvSpPr>
          <p:nvPr/>
        </p:nvSpPr>
        <p:spPr>
          <a:xfrm>
            <a:off x="457200" y="2057400"/>
            <a:ext cx="8077200" cy="4389120"/>
          </a:xfrm>
          <a:prstGeom prst="rect">
            <a:avLst/>
          </a:prstGeom>
        </p:spPr>
        <p:txBody>
          <a:bodyPr vert="horz" lIns="0" rIns="18288">
            <a:normAutofit/>
          </a:bodyPr>
          <a:lstStyle/>
          <a:p>
            <a:pPr marL="228600" marR="45720" lvl="0" indent="-228600">
              <a:spcBef>
                <a:spcPct val="20000"/>
              </a:spcBef>
              <a:buClr>
                <a:schemeClr val="accent3"/>
              </a:buClr>
              <a:buSzPct val="95000"/>
              <a:buFont typeface="Arial" pitchFamily="34" charset="0"/>
              <a:buChar char="•"/>
              <a:defRPr/>
            </a:pPr>
            <a:r>
              <a:rPr lang="en-US" sz="2600" dirty="0" smtClean="0">
                <a:latin typeface="+mj-lt"/>
              </a:rPr>
              <a:t>Organizational change as a means of facilitating institutional change in member institutions</a:t>
            </a:r>
          </a:p>
          <a:p>
            <a:pPr marL="228600" marR="45720" indent="-228600">
              <a:spcBef>
                <a:spcPct val="20000"/>
              </a:spcBef>
              <a:buClr>
                <a:schemeClr val="accent3"/>
              </a:buClr>
              <a:buSzPct val="95000"/>
              <a:buFont typeface="Arial" pitchFamily="34" charset="0"/>
              <a:buChar char="•"/>
            </a:pPr>
            <a:r>
              <a:rPr lang="en-US" sz="2600" dirty="0" smtClean="0">
                <a:latin typeface="+mj-lt"/>
              </a:rPr>
              <a:t>Target audience = mid-level academic leaders (chairs, deans)</a:t>
            </a:r>
          </a:p>
          <a:p>
            <a:pPr marL="228600" marR="45720" lvl="0" indent="-228600">
              <a:spcBef>
                <a:spcPct val="20000"/>
              </a:spcBef>
              <a:buClr>
                <a:schemeClr val="accent3"/>
              </a:buClr>
              <a:buSzPct val="95000"/>
              <a:buFont typeface="Arial" pitchFamily="34" charset="0"/>
              <a:buChar char="•"/>
            </a:pPr>
            <a:r>
              <a:rPr lang="en-US" sz="2600" dirty="0" smtClean="0">
                <a:latin typeface="+mj-lt"/>
              </a:rPr>
              <a:t>NSF ADVANCE grant secured to promote </a:t>
            </a:r>
          </a:p>
          <a:p>
            <a:pPr marL="685800" marR="45720" lvl="1" indent="-228600">
              <a:spcBef>
                <a:spcPct val="20000"/>
              </a:spcBef>
              <a:buClr>
                <a:schemeClr val="accent3"/>
              </a:buClr>
              <a:buSzPct val="95000"/>
              <a:buFont typeface="Arial" pitchFamily="34" charset="0"/>
              <a:buChar char="•"/>
            </a:pPr>
            <a:r>
              <a:rPr lang="en-US" sz="2600" dirty="0" smtClean="0">
                <a:latin typeface="+mj-lt"/>
              </a:rPr>
              <a:t>leadership development that considers gender equity </a:t>
            </a:r>
          </a:p>
          <a:p>
            <a:pPr marL="685800" marR="45720" lvl="1" indent="-228600">
              <a:spcBef>
                <a:spcPct val="20000"/>
              </a:spcBef>
              <a:buClr>
                <a:schemeClr val="accent3"/>
              </a:buClr>
              <a:buSzPct val="95000"/>
              <a:buFont typeface="Arial" pitchFamily="34" charset="0"/>
              <a:buChar char="•"/>
            </a:pPr>
            <a:r>
              <a:rPr lang="en-US" sz="2600" dirty="0" smtClean="0">
                <a:latin typeface="+mj-lt"/>
              </a:rPr>
              <a:t>acquisition of new knowledge and skills for enhancing recruitment /retention of diverse faculty</a:t>
            </a:r>
          </a:p>
        </p:txBody>
      </p:sp>
      <p:pic>
        <p:nvPicPr>
          <p:cNvPr id="4" name="Picture 2" descr="http://www.ccas.net/images/ADVANCE%20photos/logo%20small.jpg"/>
          <p:cNvPicPr>
            <a:picLocks noChangeAspect="1" noChangeArrowheads="1"/>
          </p:cNvPicPr>
          <p:nvPr/>
        </p:nvPicPr>
        <p:blipFill>
          <a:blip r:embed="rId3" cstate="print"/>
          <a:srcRect/>
          <a:stretch>
            <a:fillRect/>
          </a:stretch>
        </p:blipFill>
        <p:spPr bwMode="auto">
          <a:xfrm>
            <a:off x="3581400" y="5715000"/>
            <a:ext cx="2019300" cy="995018"/>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153400" cy="1828800"/>
          </a:xfrm>
        </p:spPr>
        <p:txBody>
          <a:bodyPr>
            <a:normAutofit/>
          </a:bodyPr>
          <a:lstStyle/>
          <a:p>
            <a:pPr algn="l"/>
            <a:r>
              <a:rPr lang="en-US" sz="4000" dirty="0" smtClean="0"/>
              <a:t>Goals of the CCAS ADVANCE Initiative</a:t>
            </a:r>
            <a:endParaRPr lang="en-US" sz="4000" dirty="0"/>
          </a:p>
        </p:txBody>
      </p:sp>
      <p:sp>
        <p:nvSpPr>
          <p:cNvPr id="3" name="Subtitle 2"/>
          <p:cNvSpPr>
            <a:spLocks noGrp="1"/>
          </p:cNvSpPr>
          <p:nvPr>
            <p:ph type="subTitle" idx="1"/>
          </p:nvPr>
        </p:nvSpPr>
        <p:spPr>
          <a:xfrm>
            <a:off x="533400" y="2286000"/>
            <a:ext cx="8229600" cy="4114800"/>
          </a:xfrm>
        </p:spPr>
        <p:txBody>
          <a:bodyPr>
            <a:normAutofit/>
          </a:bodyPr>
          <a:lstStyle/>
          <a:p>
            <a:pPr marL="514350" indent="-514350" algn="l">
              <a:buFont typeface="+mj-lt"/>
              <a:buAutoNum type="arabicPeriod"/>
            </a:pPr>
            <a:r>
              <a:rPr lang="en-US" sz="2800" dirty="0" smtClean="0">
                <a:latin typeface="+mj-lt"/>
              </a:rPr>
              <a:t>Infuse gender equity content and activities into CCAS's PD programs in a sustainable way.</a:t>
            </a:r>
          </a:p>
          <a:p>
            <a:pPr marL="514350" indent="-514350" algn="l">
              <a:buFont typeface="+mj-lt"/>
              <a:buAutoNum type="arabicPeriod"/>
            </a:pPr>
            <a:r>
              <a:rPr lang="en-US" sz="2800" dirty="0" smtClean="0">
                <a:latin typeface="+mj-lt"/>
              </a:rPr>
              <a:t>Maximize opportunities for positive impacts of the CCAS ADVANCE Initiative on individuals underrepresented in STEM disciplines.</a:t>
            </a:r>
          </a:p>
          <a:p>
            <a:pPr marL="514350" indent="-514350" algn="l">
              <a:buFont typeface="+mj-lt"/>
              <a:buAutoNum type="arabicPeriod"/>
            </a:pPr>
            <a:r>
              <a:rPr lang="en-US" sz="2800" dirty="0" smtClean="0">
                <a:latin typeface="+mj-lt"/>
              </a:rPr>
              <a:t>Develop, utilize, and make widely available a set of robust case studies that incorporate gender equity elements.</a:t>
            </a:r>
            <a:endParaRPr lang="en-US" sz="2800" dirty="0">
              <a:latin typeface="+mj-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8153400" cy="762000"/>
          </a:xfrm>
        </p:spPr>
        <p:txBody>
          <a:bodyPr>
            <a:normAutofit/>
          </a:bodyPr>
          <a:lstStyle/>
          <a:p>
            <a:pPr algn="l"/>
            <a:r>
              <a:rPr lang="en-US" sz="3600" dirty="0" smtClean="0"/>
              <a:t>Progress to Date</a:t>
            </a:r>
            <a:endParaRPr lang="en-US" sz="3600" dirty="0"/>
          </a:p>
        </p:txBody>
      </p:sp>
      <p:sp>
        <p:nvSpPr>
          <p:cNvPr id="3" name="TextBox 2"/>
          <p:cNvSpPr txBox="1"/>
          <p:nvPr/>
        </p:nvSpPr>
        <p:spPr>
          <a:xfrm>
            <a:off x="304800" y="1492508"/>
            <a:ext cx="8458200" cy="4832092"/>
          </a:xfrm>
          <a:prstGeom prst="rect">
            <a:avLst/>
          </a:prstGeom>
          <a:noFill/>
        </p:spPr>
        <p:txBody>
          <a:bodyPr wrap="square" rtlCol="0" anchor="t" anchorCtr="1">
            <a:spAutoFit/>
          </a:bodyPr>
          <a:lstStyle/>
          <a:p>
            <a:pPr marL="290513" lvl="1" indent="-290513">
              <a:buFont typeface="Arial" pitchFamily="34" charset="0"/>
              <a:buChar char="•"/>
            </a:pPr>
            <a:r>
              <a:rPr lang="en-US" sz="2800" dirty="0" smtClean="0">
                <a:latin typeface="+mj-lt"/>
              </a:rPr>
              <a:t>Developed internal and external overseeing infrastructure with diverse representation</a:t>
            </a:r>
          </a:p>
          <a:p>
            <a:pPr marL="290513" lvl="1" indent="-290513">
              <a:buFont typeface="Arial" pitchFamily="34" charset="0"/>
              <a:buChar char="•"/>
            </a:pPr>
            <a:r>
              <a:rPr lang="en-US" sz="2800" dirty="0" smtClean="0">
                <a:latin typeface="+mj-lt"/>
              </a:rPr>
              <a:t>Developed 5 case studies and 3 guides</a:t>
            </a:r>
          </a:p>
          <a:p>
            <a:pPr marL="290513" lvl="1" indent="-290513">
              <a:buFont typeface="Arial" pitchFamily="34" charset="0"/>
              <a:buChar char="•"/>
            </a:pPr>
            <a:r>
              <a:rPr lang="en-US" sz="2800" dirty="0" smtClean="0">
                <a:latin typeface="+mj-lt"/>
              </a:rPr>
              <a:t>Infused gender equity content into CCAS seminars for new Deans and for Dept. Chairs – July 2010, October 2010, with outreach to MSI’s</a:t>
            </a:r>
          </a:p>
          <a:p>
            <a:pPr marL="290513" lvl="1" indent="-290513">
              <a:buFont typeface="Arial" pitchFamily="34" charset="0"/>
              <a:buChar char="•"/>
            </a:pPr>
            <a:r>
              <a:rPr lang="en-US" sz="2800" dirty="0" smtClean="0">
                <a:latin typeface="+mj-lt"/>
              </a:rPr>
              <a:t>Panel, poster and workshop presentations at 2009 and 2010</a:t>
            </a:r>
            <a:r>
              <a:rPr lang="en-US" sz="2800" dirty="0" smtClean="0"/>
              <a:t> </a:t>
            </a:r>
            <a:r>
              <a:rPr lang="en-US" sz="2800" dirty="0" smtClean="0">
                <a:latin typeface="+mj-lt"/>
              </a:rPr>
              <a:t>CCAS annual meetings</a:t>
            </a:r>
          </a:p>
          <a:p>
            <a:pPr marL="290513" lvl="1" indent="-290513">
              <a:buFont typeface="Arial" pitchFamily="34" charset="0"/>
              <a:buChar char="•"/>
            </a:pPr>
            <a:r>
              <a:rPr lang="en-US" sz="2800" dirty="0" smtClean="0">
                <a:latin typeface="+mj-lt"/>
              </a:rPr>
              <a:t>Created web pages and began                                    collecting resources to inform                                        CCAS members</a:t>
            </a:r>
            <a:endParaRPr lang="en-US" sz="2800" dirty="0">
              <a:latin typeface="+mj-lt"/>
            </a:endParaRPr>
          </a:p>
        </p:txBody>
      </p:sp>
      <p:pic>
        <p:nvPicPr>
          <p:cNvPr id="4" name="Picture 3" descr="CCAS image 02.JPG"/>
          <p:cNvPicPr>
            <a:picLocks noChangeAspect="1"/>
          </p:cNvPicPr>
          <p:nvPr/>
        </p:nvPicPr>
        <p:blipFill>
          <a:blip r:embed="rId2" cstate="print"/>
          <a:srcRect t="12500" b="20000"/>
          <a:stretch>
            <a:fillRect/>
          </a:stretch>
        </p:blipFill>
        <p:spPr>
          <a:xfrm>
            <a:off x="5486400" y="4648200"/>
            <a:ext cx="3276600" cy="1658779"/>
          </a:xfrm>
          <a:prstGeom prst="rect">
            <a:avLst/>
          </a:prstGeom>
        </p:spPr>
      </p:pic>
      <p:sp>
        <p:nvSpPr>
          <p:cNvPr id="5" name="TextBox 4"/>
          <p:cNvSpPr txBox="1"/>
          <p:nvPr/>
        </p:nvSpPr>
        <p:spPr>
          <a:xfrm>
            <a:off x="5506132" y="6324600"/>
            <a:ext cx="3790268" cy="400110"/>
          </a:xfrm>
          <a:prstGeom prst="rect">
            <a:avLst/>
          </a:prstGeom>
          <a:noFill/>
        </p:spPr>
        <p:txBody>
          <a:bodyPr wrap="square" rtlCol="0">
            <a:spAutoFit/>
          </a:bodyPr>
          <a:lstStyle/>
          <a:p>
            <a:r>
              <a:rPr lang="en-US" sz="2000" dirty="0" smtClean="0">
                <a:latin typeface="+mj-lt"/>
              </a:rPr>
              <a:t>2009 CCAS case study session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0"/>
            <a:ext cx="8153400" cy="685800"/>
          </a:xfrm>
        </p:spPr>
        <p:txBody>
          <a:bodyPr>
            <a:normAutofit/>
          </a:bodyPr>
          <a:lstStyle/>
          <a:p>
            <a:pPr algn="l"/>
            <a:r>
              <a:rPr lang="en-US" sz="3600" dirty="0" smtClean="0"/>
              <a:t>Challenges and Future Plans</a:t>
            </a:r>
            <a:endParaRPr lang="en-US" sz="3600" dirty="0"/>
          </a:p>
        </p:txBody>
      </p:sp>
      <p:sp>
        <p:nvSpPr>
          <p:cNvPr id="3" name="TextBox 2"/>
          <p:cNvSpPr txBox="1"/>
          <p:nvPr/>
        </p:nvSpPr>
        <p:spPr>
          <a:xfrm>
            <a:off x="0" y="1542395"/>
            <a:ext cx="8382000" cy="4401205"/>
          </a:xfrm>
          <a:prstGeom prst="rect">
            <a:avLst/>
          </a:prstGeom>
          <a:noFill/>
        </p:spPr>
        <p:txBody>
          <a:bodyPr wrap="square" rtlCol="0" anchor="t" anchorCtr="1">
            <a:spAutoFit/>
          </a:bodyPr>
          <a:lstStyle/>
          <a:p>
            <a:pPr marL="290513" lvl="1" indent="-290513">
              <a:buFont typeface="Arial" pitchFamily="34" charset="0"/>
              <a:buChar char="•"/>
            </a:pPr>
            <a:r>
              <a:rPr lang="en-US" sz="2800" dirty="0" smtClean="0">
                <a:latin typeface="+mj-lt"/>
              </a:rPr>
              <a:t>Increasing awareness of how perspectives affect decision-making, policy-making to audiences with varied GE understanding</a:t>
            </a:r>
          </a:p>
          <a:p>
            <a:pPr marL="290513" lvl="1" indent="-290513">
              <a:buFont typeface="Arial" pitchFamily="34" charset="0"/>
              <a:buChar char="•"/>
            </a:pPr>
            <a:r>
              <a:rPr lang="en-US" sz="2800" dirty="0" smtClean="0">
                <a:latin typeface="+mj-lt"/>
              </a:rPr>
              <a:t>Seamless integration of GE content within CCAS existing programs, and facilitator training</a:t>
            </a:r>
          </a:p>
          <a:p>
            <a:pPr marL="290513" lvl="1" indent="-290513">
              <a:buFont typeface="Arial" pitchFamily="34" charset="0"/>
              <a:buChar char="•"/>
            </a:pPr>
            <a:r>
              <a:rPr lang="en-US" sz="2800" dirty="0" smtClean="0">
                <a:latin typeface="+mj-lt"/>
              </a:rPr>
              <a:t>Increasing interactive GE discussion resources</a:t>
            </a:r>
          </a:p>
          <a:p>
            <a:pPr marL="290513" lvl="1" indent="-290513">
              <a:buFont typeface="Arial" pitchFamily="34" charset="0"/>
              <a:buChar char="•"/>
            </a:pPr>
            <a:r>
              <a:rPr lang="en-US" sz="2800" dirty="0" smtClean="0">
                <a:latin typeface="+mj-lt"/>
              </a:rPr>
              <a:t>Recruitment of GE-focused facilitators for CCAS professional development programs</a:t>
            </a:r>
          </a:p>
          <a:p>
            <a:pPr marL="290513" lvl="1" indent="-290513">
              <a:buFont typeface="Arial" pitchFamily="34" charset="0"/>
              <a:buChar char="•"/>
            </a:pPr>
            <a:r>
              <a:rPr lang="en-US" sz="2800" dirty="0" smtClean="0">
                <a:latin typeface="+mj-lt"/>
              </a:rPr>
              <a:t>Development of more GE-related case studies, reflecting CCAS member needs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153400" cy="533400"/>
          </a:xfrm>
        </p:spPr>
        <p:txBody>
          <a:bodyPr>
            <a:normAutofit fontScale="90000"/>
          </a:bodyPr>
          <a:lstStyle/>
          <a:p>
            <a:pPr algn="l"/>
            <a:r>
              <a:rPr lang="en-US" sz="4400" dirty="0" smtClean="0"/>
              <a:t>Wrap-up</a:t>
            </a:r>
            <a:endParaRPr lang="en-US" sz="4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81200"/>
            <a:ext cx="8153400" cy="533400"/>
          </a:xfrm>
        </p:spPr>
        <p:txBody>
          <a:bodyPr>
            <a:normAutofit fontScale="90000"/>
          </a:bodyPr>
          <a:lstStyle/>
          <a:p>
            <a:pPr algn="l"/>
            <a:r>
              <a:rPr lang="en-US" sz="4400" dirty="0" smtClean="0"/>
              <a:t>Acknowledgements for the</a:t>
            </a:r>
            <a:br>
              <a:rPr lang="en-US" sz="4400" dirty="0" smtClean="0"/>
            </a:br>
            <a:r>
              <a:rPr lang="en-US" sz="4400" dirty="0" smtClean="0"/>
              <a:t> CCAS ADVANCE grant</a:t>
            </a:r>
            <a:endParaRPr lang="en-US" sz="4000" dirty="0"/>
          </a:p>
        </p:txBody>
      </p:sp>
      <p:sp>
        <p:nvSpPr>
          <p:cNvPr id="3" name="Subtitle 2"/>
          <p:cNvSpPr>
            <a:spLocks noGrp="1"/>
          </p:cNvSpPr>
          <p:nvPr>
            <p:ph type="subTitle" idx="1"/>
          </p:nvPr>
        </p:nvSpPr>
        <p:spPr>
          <a:xfrm>
            <a:off x="381000" y="2743200"/>
            <a:ext cx="8305800" cy="1524000"/>
          </a:xfrm>
        </p:spPr>
        <p:txBody>
          <a:bodyPr>
            <a:noAutofit/>
          </a:bodyPr>
          <a:lstStyle/>
          <a:p>
            <a:pPr marL="514350" indent="-514350" algn="ctr"/>
            <a:r>
              <a:rPr lang="en-US" sz="2400" dirty="0" smtClean="0">
                <a:latin typeface="+mj-lt"/>
              </a:rPr>
              <a:t>This material is based upon work supported by the National Science Foundation under Grant No. 0930138. Any opinions, findings, and conclusions or recommendations expressed in this material are those of the author(s) and do not necessarily reflect the views of the National Science Foundation.</a:t>
            </a:r>
          </a:p>
        </p:txBody>
      </p:sp>
      <p:pic>
        <p:nvPicPr>
          <p:cNvPr id="4" name="Picture 2" descr="National Science Foundation">
            <a:hlinkClick r:id="rId3"/>
          </p:cNvPr>
          <p:cNvPicPr>
            <a:picLocks noChangeAspect="1" noChangeArrowheads="1"/>
          </p:cNvPicPr>
          <p:nvPr/>
        </p:nvPicPr>
        <p:blipFill>
          <a:blip r:embed="rId4" cstate="print"/>
          <a:srcRect/>
          <a:stretch>
            <a:fillRect/>
          </a:stretch>
        </p:blipFill>
        <p:spPr bwMode="auto">
          <a:xfrm>
            <a:off x="2438400" y="5334000"/>
            <a:ext cx="4337687" cy="8382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8153400" cy="533400"/>
          </a:xfrm>
        </p:spPr>
        <p:txBody>
          <a:bodyPr>
            <a:normAutofit fontScale="90000"/>
          </a:bodyPr>
          <a:lstStyle/>
          <a:p>
            <a:pPr algn="l"/>
            <a:r>
              <a:rPr lang="en-US" sz="4400" dirty="0" smtClean="0"/>
              <a:t>Q - and - A</a:t>
            </a:r>
            <a:endParaRPr lang="en-US"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219200"/>
            <a:ext cx="8153400" cy="990600"/>
          </a:xfrm>
        </p:spPr>
        <p:txBody>
          <a:bodyPr>
            <a:normAutofit/>
          </a:bodyPr>
          <a:lstStyle/>
          <a:p>
            <a:pPr algn="l"/>
            <a:r>
              <a:rPr lang="en-US" sz="4800" dirty="0" smtClean="0"/>
              <a:t>Introductions and Contexts</a:t>
            </a:r>
            <a:endParaRPr lang="en-US" sz="4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8077200" cy="1066800"/>
          </a:xfrm>
        </p:spPr>
        <p:txBody>
          <a:bodyPr>
            <a:normAutofit fontScale="90000"/>
          </a:bodyPr>
          <a:lstStyle/>
          <a:p>
            <a:pPr algn="l"/>
            <a:r>
              <a:rPr lang="en-US" sz="4000" dirty="0" smtClean="0"/>
              <a:t>James Madison University</a:t>
            </a:r>
            <a:r>
              <a:rPr lang="en-US" sz="3600" dirty="0" smtClean="0"/>
              <a:t/>
            </a:r>
            <a:br>
              <a:rPr lang="en-US" sz="3600" dirty="0" smtClean="0"/>
            </a:br>
            <a:r>
              <a:rPr lang="en-US" sz="3600" i="1" dirty="0" smtClean="0"/>
              <a:t>David </a:t>
            </a:r>
            <a:r>
              <a:rPr lang="en-US" sz="3600" i="1" dirty="0" err="1" smtClean="0"/>
              <a:t>Brakke</a:t>
            </a:r>
            <a:endParaRPr lang="en-US" sz="3600" i="1" dirty="0"/>
          </a:p>
        </p:txBody>
      </p:sp>
      <p:pic>
        <p:nvPicPr>
          <p:cNvPr id="3" name="Picture 6" descr="http://www.jmu.edu/identity/wm_library/jm_logo01002.jpg"/>
          <p:cNvPicPr>
            <a:picLocks noChangeAspect="1" noChangeArrowheads="1"/>
          </p:cNvPicPr>
          <p:nvPr/>
        </p:nvPicPr>
        <p:blipFill>
          <a:blip r:embed="rId3" cstate="print"/>
          <a:srcRect/>
          <a:stretch>
            <a:fillRect/>
          </a:stretch>
        </p:blipFill>
        <p:spPr bwMode="auto">
          <a:xfrm>
            <a:off x="7074788" y="5715000"/>
            <a:ext cx="1812038" cy="923925"/>
          </a:xfrm>
          <a:prstGeom prst="rect">
            <a:avLst/>
          </a:prstGeom>
          <a:noFill/>
        </p:spPr>
      </p:pic>
      <p:sp>
        <p:nvSpPr>
          <p:cNvPr id="4" name="TextBox 3"/>
          <p:cNvSpPr txBox="1"/>
          <p:nvPr/>
        </p:nvSpPr>
        <p:spPr>
          <a:xfrm>
            <a:off x="533400" y="2971800"/>
            <a:ext cx="7620000" cy="2677656"/>
          </a:xfrm>
          <a:prstGeom prst="rect">
            <a:avLst/>
          </a:prstGeom>
          <a:noFill/>
        </p:spPr>
        <p:txBody>
          <a:bodyPr wrap="square" rtlCol="0">
            <a:spAutoFit/>
          </a:bodyPr>
          <a:lstStyle/>
          <a:p>
            <a:pPr marL="290513" indent="-290513">
              <a:buFont typeface="Arial" pitchFamily="34" charset="0"/>
              <a:buChar char="•"/>
            </a:pPr>
            <a:r>
              <a:rPr lang="en-US" sz="2800" dirty="0" smtClean="0">
                <a:latin typeface="+mj-lt"/>
              </a:rPr>
              <a:t>18,000 students; ~ 10% graduate</a:t>
            </a:r>
          </a:p>
          <a:p>
            <a:pPr marL="290513" indent="-290513">
              <a:buFont typeface="Arial" pitchFamily="34" charset="0"/>
              <a:buChar char="•"/>
            </a:pPr>
            <a:endParaRPr lang="en-US" sz="2800" dirty="0" smtClean="0">
              <a:latin typeface="+mj-lt"/>
            </a:endParaRPr>
          </a:p>
          <a:p>
            <a:pPr marL="290513" indent="-290513">
              <a:buFont typeface="Arial" pitchFamily="34" charset="0"/>
              <a:buChar char="•"/>
            </a:pPr>
            <a:r>
              <a:rPr lang="en-US" sz="2800" dirty="0" smtClean="0">
                <a:latin typeface="+mj-lt"/>
              </a:rPr>
              <a:t>Public; non-urban</a:t>
            </a:r>
          </a:p>
          <a:p>
            <a:pPr marL="290513" indent="-290513">
              <a:buFont typeface="Arial" pitchFamily="34" charset="0"/>
              <a:buChar char="•"/>
            </a:pPr>
            <a:endParaRPr lang="en-US" sz="2800" dirty="0" smtClean="0">
              <a:latin typeface="+mj-lt"/>
            </a:endParaRPr>
          </a:p>
          <a:p>
            <a:pPr marL="290513" indent="-290513">
              <a:buFont typeface="Arial" pitchFamily="34" charset="0"/>
              <a:buChar char="•"/>
            </a:pPr>
            <a:r>
              <a:rPr lang="en-US" sz="2800" dirty="0" smtClean="0">
                <a:latin typeface="+mj-lt"/>
              </a:rPr>
              <a:t>College of Science and Mathematics –                 145 full-time faculty</a:t>
            </a:r>
            <a:endParaRPr lang="en-US" sz="2800"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8077200" cy="1066800"/>
          </a:xfrm>
        </p:spPr>
        <p:txBody>
          <a:bodyPr>
            <a:normAutofit fontScale="90000"/>
          </a:bodyPr>
          <a:lstStyle/>
          <a:p>
            <a:pPr algn="l"/>
            <a:r>
              <a:rPr lang="en-US" sz="4000" dirty="0" smtClean="0"/>
              <a:t>Council of Colleges of Arts and Sciences</a:t>
            </a:r>
            <a:r>
              <a:rPr lang="en-US" sz="3600" dirty="0" smtClean="0"/>
              <a:t/>
            </a:r>
            <a:br>
              <a:rPr lang="en-US" sz="3600" dirty="0" smtClean="0"/>
            </a:br>
            <a:r>
              <a:rPr lang="en-US" sz="3600" i="1" dirty="0" smtClean="0"/>
              <a:t>Carmen Cid, Eastern Connecticut State Univ.</a:t>
            </a:r>
            <a:endParaRPr lang="en-US" sz="3600" i="1" dirty="0"/>
          </a:p>
        </p:txBody>
      </p:sp>
      <p:pic>
        <p:nvPicPr>
          <p:cNvPr id="5" name="Picture 4" descr="tiff_high_quality.tif"/>
          <p:cNvPicPr>
            <a:picLocks noChangeAspect="1"/>
          </p:cNvPicPr>
          <p:nvPr/>
        </p:nvPicPr>
        <p:blipFill>
          <a:blip r:embed="rId3" cstate="print"/>
          <a:stretch>
            <a:fillRect/>
          </a:stretch>
        </p:blipFill>
        <p:spPr>
          <a:xfrm>
            <a:off x="304800" y="5791200"/>
            <a:ext cx="1716024" cy="852234"/>
          </a:xfrm>
          <a:prstGeom prst="rect">
            <a:avLst/>
          </a:prstGeom>
        </p:spPr>
      </p:pic>
      <p:sp>
        <p:nvSpPr>
          <p:cNvPr id="6" name="Subtitle 2"/>
          <p:cNvSpPr txBox="1">
            <a:spLocks/>
          </p:cNvSpPr>
          <p:nvPr/>
        </p:nvSpPr>
        <p:spPr>
          <a:xfrm>
            <a:off x="457200" y="2514600"/>
            <a:ext cx="8229600" cy="4114800"/>
          </a:xfrm>
          <a:prstGeom prst="rect">
            <a:avLst/>
          </a:prstGeom>
        </p:spPr>
        <p:txBody>
          <a:bodyPr vert="horz" lIns="0" rIns="18288">
            <a:normAutofit/>
          </a:bodyPr>
          <a:lstStyle/>
          <a:p>
            <a:pPr marL="290513" marR="45720" lvl="0" indent="-290513"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r>
              <a:rPr lang="en-US" sz="2600" dirty="0" smtClean="0">
                <a:latin typeface="+mj-lt"/>
              </a:rPr>
              <a:t>Nearly 500 member institutions and 1,600 deans</a:t>
            </a:r>
          </a:p>
          <a:p>
            <a:pPr marL="290513" marR="45720" indent="-290513">
              <a:spcBef>
                <a:spcPct val="20000"/>
              </a:spcBef>
              <a:buClr>
                <a:schemeClr val="accent3"/>
              </a:buClr>
              <a:buSzPct val="95000"/>
              <a:buFont typeface="Arial" pitchFamily="34" charset="0"/>
              <a:buChar char="•"/>
              <a:defRPr/>
            </a:pPr>
            <a:r>
              <a:rPr lang="en-US" sz="2600" dirty="0" smtClean="0">
                <a:latin typeface="+mj-lt"/>
              </a:rPr>
              <a:t>Disproportionately high                                                 representation among large                                            publics where gender                                                  disparities are pronounced</a:t>
            </a:r>
          </a:p>
          <a:p>
            <a:pPr marL="290513" marR="45720" lvl="0" indent="-290513"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r>
              <a:rPr lang="en-US" sz="2600" dirty="0" smtClean="0">
                <a:latin typeface="+mj-lt"/>
              </a:rPr>
              <a:t>Provides professional develop-                                                </a:t>
            </a:r>
            <a:r>
              <a:rPr lang="en-US" sz="2600" dirty="0" err="1" smtClean="0">
                <a:latin typeface="+mj-lt"/>
              </a:rPr>
              <a:t>ment</a:t>
            </a:r>
            <a:r>
              <a:rPr lang="en-US" sz="2600" dirty="0" smtClean="0">
                <a:latin typeface="+mj-lt"/>
              </a:rPr>
              <a:t> for deans and chairs</a:t>
            </a:r>
            <a:endParaRPr lang="en-US" sz="3600" dirty="0" smtClean="0">
              <a:latin typeface="+mj-lt"/>
            </a:endParaRPr>
          </a:p>
        </p:txBody>
      </p:sp>
      <p:pic>
        <p:nvPicPr>
          <p:cNvPr id="7" name="Picture 6" descr="Pie chart Carnegie Class.JPG"/>
          <p:cNvPicPr>
            <a:picLocks noChangeAspect="1"/>
          </p:cNvPicPr>
          <p:nvPr/>
        </p:nvPicPr>
        <p:blipFill>
          <a:blip r:embed="rId4" cstate="print"/>
          <a:stretch>
            <a:fillRect/>
          </a:stretch>
        </p:blipFill>
        <p:spPr>
          <a:xfrm>
            <a:off x="5281170" y="3200400"/>
            <a:ext cx="3653840" cy="33528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8077200" cy="1066800"/>
          </a:xfrm>
        </p:spPr>
        <p:txBody>
          <a:bodyPr>
            <a:normAutofit fontScale="90000"/>
          </a:bodyPr>
          <a:lstStyle/>
          <a:p>
            <a:pPr algn="l"/>
            <a:r>
              <a:rPr lang="en-US" sz="4000" dirty="0" smtClean="0">
                <a:solidFill>
                  <a:srgbClr val="DCDCDC"/>
                </a:solidFill>
              </a:rPr>
              <a:t>University of Nebraska </a:t>
            </a:r>
            <a:r>
              <a:rPr lang="en-US" sz="4000" dirty="0" smtClean="0"/>
              <a:t>- Lincoln</a:t>
            </a:r>
            <a:r>
              <a:rPr lang="en-US" sz="3600" dirty="0" smtClean="0"/>
              <a:t/>
            </a:r>
            <a:br>
              <a:rPr lang="en-US" sz="3600" dirty="0" smtClean="0"/>
            </a:br>
            <a:r>
              <a:rPr lang="en-US" sz="3600" i="1" dirty="0" smtClean="0"/>
              <a:t>David </a:t>
            </a:r>
            <a:r>
              <a:rPr lang="en-US" sz="3600" i="1" dirty="0" err="1" smtClean="0"/>
              <a:t>Manderscheid</a:t>
            </a:r>
            <a:endParaRPr lang="en-US" sz="3600" i="1" dirty="0"/>
          </a:p>
        </p:txBody>
      </p:sp>
      <p:pic>
        <p:nvPicPr>
          <p:cNvPr id="6" name="Picture 10" descr="N icon, red"/>
          <p:cNvPicPr>
            <a:picLocks noChangeAspect="1" noChangeArrowheads="1"/>
          </p:cNvPicPr>
          <p:nvPr/>
        </p:nvPicPr>
        <p:blipFill>
          <a:blip r:embed="rId3" cstate="print"/>
          <a:srcRect/>
          <a:stretch>
            <a:fillRect/>
          </a:stretch>
        </p:blipFill>
        <p:spPr bwMode="auto">
          <a:xfrm>
            <a:off x="8001000" y="5791200"/>
            <a:ext cx="809625" cy="773642"/>
          </a:xfrm>
          <a:prstGeom prst="rect">
            <a:avLst/>
          </a:prstGeom>
          <a:noFill/>
        </p:spPr>
      </p:pic>
      <p:sp>
        <p:nvSpPr>
          <p:cNvPr id="7" name="Subtitle 2"/>
          <p:cNvSpPr txBox="1">
            <a:spLocks/>
          </p:cNvSpPr>
          <p:nvPr/>
        </p:nvSpPr>
        <p:spPr>
          <a:xfrm>
            <a:off x="457200" y="2514600"/>
            <a:ext cx="8229600" cy="4114800"/>
          </a:xfrm>
          <a:prstGeom prst="rect">
            <a:avLst/>
          </a:prstGeom>
        </p:spPr>
        <p:txBody>
          <a:bodyPr vert="horz" lIns="0" rIns="18288">
            <a:normAutofit/>
          </a:bodyPr>
          <a:lstStyle/>
          <a:p>
            <a:pPr marL="514350" marR="45720" lvl="0" indent="-514350"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endParaRPr lang="en-US" sz="2800" dirty="0" smtClean="0">
              <a:latin typeface="+mj-lt"/>
            </a:endParaRPr>
          </a:p>
          <a:p>
            <a:pPr marL="514350" marR="45720" lvl="0" indent="-514350" algn="l" defTabSz="914400" rtl="0" eaLnBrk="1" fontAlgn="auto" latinLnBrk="0" hangingPunct="1">
              <a:lnSpc>
                <a:spcPct val="100000"/>
              </a:lnSpc>
              <a:spcBef>
                <a:spcPct val="20000"/>
              </a:spcBef>
              <a:spcAft>
                <a:spcPts val="0"/>
              </a:spcAft>
              <a:buClr>
                <a:schemeClr val="accent3"/>
              </a:buClr>
              <a:buSzPct val="95000"/>
              <a:tabLst/>
              <a:defRPr/>
            </a:pPr>
            <a:endParaRPr lang="en-US" sz="3600" dirty="0" smtClean="0">
              <a:latin typeface="+mj-lt"/>
            </a:endParaRPr>
          </a:p>
          <a:p>
            <a:pPr marL="514350" marR="45720" lvl="0" indent="-514350"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endParaRPr kumimoji="0" lang="en-US" sz="3600" b="0" i="0" u="none" strike="noStrike" kern="1200" cap="none" spc="0" normalizeH="0" baseline="0" noProof="0" dirty="0" smtClean="0">
              <a:ln>
                <a:noFill/>
              </a:ln>
              <a:solidFill>
                <a:schemeClr val="tx1"/>
              </a:solidFill>
              <a:effectLst/>
              <a:uLnTx/>
              <a:uFillTx/>
              <a:latin typeface="+mj-lt"/>
              <a:ea typeface="+mn-ea"/>
              <a:cs typeface="+mn-cs"/>
            </a:endParaRPr>
          </a:p>
        </p:txBody>
      </p:sp>
      <p:sp>
        <p:nvSpPr>
          <p:cNvPr id="8" name="Subtitle 2"/>
          <p:cNvSpPr txBox="1">
            <a:spLocks/>
          </p:cNvSpPr>
          <p:nvPr/>
        </p:nvSpPr>
        <p:spPr>
          <a:xfrm>
            <a:off x="609600" y="2667000"/>
            <a:ext cx="8229600" cy="4114800"/>
          </a:xfrm>
          <a:prstGeom prst="rect">
            <a:avLst/>
          </a:prstGeom>
        </p:spPr>
        <p:txBody>
          <a:bodyPr vert="horz" lIns="0" rIns="18288">
            <a:normAutofit/>
          </a:bodyPr>
          <a:lstStyle/>
          <a:p>
            <a:pPr marL="290513" indent="-290513">
              <a:buFont typeface="Arial" pitchFamily="34" charset="0"/>
              <a:buChar char="•"/>
            </a:pPr>
            <a:r>
              <a:rPr lang="en-US" sz="2600" dirty="0" smtClean="0">
                <a:latin typeface="+mj-lt"/>
              </a:rPr>
              <a:t>24,600 students in Lincoln, Nebraska</a:t>
            </a:r>
          </a:p>
          <a:p>
            <a:pPr marL="290513" indent="-290513">
              <a:buFont typeface="Arial" pitchFamily="34" charset="0"/>
              <a:buChar char="•"/>
            </a:pPr>
            <a:r>
              <a:rPr lang="en-US" sz="2600" dirty="0" smtClean="0">
                <a:latin typeface="+mj-lt"/>
              </a:rPr>
              <a:t>Big 10, AAU, Carnegie Classification, Very High Research</a:t>
            </a:r>
          </a:p>
          <a:p>
            <a:pPr marL="290513" indent="-290513">
              <a:buFont typeface="Arial" pitchFamily="34" charset="0"/>
              <a:buChar char="•"/>
            </a:pPr>
            <a:r>
              <a:rPr lang="en-US" sz="2600" dirty="0" smtClean="0">
                <a:latin typeface="+mj-lt"/>
              </a:rPr>
              <a:t>Third year of NSF ADVANCE Institutional Transformation Award, $3.8M, I am a co-PI</a:t>
            </a:r>
          </a:p>
          <a:p>
            <a:pPr marL="290513" indent="-290513">
              <a:buFont typeface="Arial" pitchFamily="34" charset="0"/>
              <a:buChar char="•"/>
            </a:pPr>
            <a:r>
              <a:rPr lang="en-US" sz="2600" dirty="0" smtClean="0">
                <a:latin typeface="+mj-lt"/>
              </a:rPr>
              <a:t>26 STEM departments in three colleges: Arts and Sciences, Engineering, and Agriculture</a:t>
            </a:r>
          </a:p>
          <a:p>
            <a:pPr marL="290513" indent="-290513">
              <a:buFont typeface="Arial" pitchFamily="34" charset="0"/>
              <a:buChar char="•"/>
            </a:pPr>
            <a:r>
              <a:rPr lang="en-US" sz="2600" dirty="0" smtClean="0">
                <a:latin typeface="+mj-lt"/>
              </a:rPr>
              <a:t>Varying percentages of women by STEM department</a:t>
            </a:r>
          </a:p>
          <a:p>
            <a:pPr marL="290513" indent="-290513">
              <a:buFont typeface="Arial" pitchFamily="34" charset="0"/>
              <a:buChar char="•"/>
            </a:pPr>
            <a:r>
              <a:rPr lang="en-US" sz="2600" dirty="0" smtClean="0">
                <a:latin typeface="+mj-lt"/>
              </a:rPr>
              <a:t>Only one female science chair</a:t>
            </a:r>
            <a:endParaRPr lang="en-US" sz="3600" dirty="0" smtClean="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33400" y="1981200"/>
            <a:ext cx="8001000" cy="4693920"/>
          </a:xfrm>
        </p:spPr>
        <p:txBody>
          <a:bodyPr>
            <a:normAutofit fontScale="92500"/>
          </a:bodyPr>
          <a:lstStyle/>
          <a:p>
            <a:r>
              <a:rPr lang="en-US" dirty="0" smtClean="0">
                <a:latin typeface="+mj-lt"/>
              </a:rPr>
              <a:t>14,400 students in Fargo, North Dakota</a:t>
            </a:r>
          </a:p>
          <a:p>
            <a:r>
              <a:rPr lang="en-US" dirty="0" smtClean="0">
                <a:latin typeface="+mj-lt"/>
              </a:rPr>
              <a:t>Research University (high research activity); expenditures            &gt; $100M</a:t>
            </a:r>
          </a:p>
          <a:p>
            <a:r>
              <a:rPr lang="en-US" dirty="0" smtClean="0">
                <a:latin typeface="+mj-lt"/>
              </a:rPr>
              <a:t>“Local” population of 200,000; only 6% minority</a:t>
            </a:r>
          </a:p>
          <a:p>
            <a:r>
              <a:rPr lang="en-US" dirty="0" smtClean="0">
                <a:latin typeface="+mj-lt"/>
              </a:rPr>
              <a:t>As North Dakota’s land grant university, emphasis on male-dominated academic programs (Engineering, Agriculture, Science &amp; Mathematics)</a:t>
            </a:r>
          </a:p>
          <a:p>
            <a:r>
              <a:rPr lang="en-US" dirty="0" smtClean="0">
                <a:latin typeface="+mj-lt"/>
              </a:rPr>
              <a:t>In my college (Science and Mathematics), nine departments, 110 tenure-track faculty members, one female full professor!</a:t>
            </a:r>
          </a:p>
          <a:p>
            <a:r>
              <a:rPr lang="en-US" dirty="0" smtClean="0">
                <a:latin typeface="+mj-lt"/>
              </a:rPr>
              <a:t>Advance/Forward NSF grant began fall 2008, so we are in Year 3</a:t>
            </a:r>
            <a:endParaRPr lang="en-US" dirty="0">
              <a:latin typeface="+mj-lt"/>
            </a:endParaRPr>
          </a:p>
        </p:txBody>
      </p:sp>
      <p:pic>
        <p:nvPicPr>
          <p:cNvPr id="4" name="Picture 8" descr="http://www.ndsu.edu/fileadmin/www.ur.ndsu.edu/logo_usage/NDSU-logo.dwnld.jpg"/>
          <p:cNvPicPr>
            <a:picLocks noChangeAspect="1" noChangeArrowheads="1"/>
          </p:cNvPicPr>
          <p:nvPr/>
        </p:nvPicPr>
        <p:blipFill>
          <a:blip r:embed="rId3" cstate="print"/>
          <a:stretch>
            <a:fillRect/>
          </a:stretch>
        </p:blipFill>
        <p:spPr bwMode="auto">
          <a:xfrm>
            <a:off x="7263489" y="6019800"/>
            <a:ext cx="1182921" cy="567154"/>
          </a:xfrm>
          <a:prstGeom prst="rect">
            <a:avLst/>
          </a:prstGeom>
          <a:noFill/>
        </p:spPr>
      </p:pic>
      <p:sp>
        <p:nvSpPr>
          <p:cNvPr id="8" name="Title 1"/>
          <p:cNvSpPr txBox="1">
            <a:spLocks/>
          </p:cNvSpPr>
          <p:nvPr/>
        </p:nvSpPr>
        <p:spPr>
          <a:xfrm>
            <a:off x="533400" y="914400"/>
            <a:ext cx="8077200" cy="1066800"/>
          </a:xfrm>
          <a:prstGeom prst="rect">
            <a:avLst/>
          </a:prstGeom>
        </p:spPr>
        <p:txBody>
          <a:bodyPr vert="horz" lIns="0" rIns="0" bIns="0" anchor="b">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i="0" u="none" strike="noStrike" kern="1200" cap="none" spc="0" normalizeH="0" baseline="0" noProof="0" dirty="0" smtClean="0">
                <a:ln>
                  <a:noFill/>
                </a:ln>
                <a:solidFill>
                  <a:srgbClr val="DCDCDC"/>
                </a:solidFill>
                <a:effectLst>
                  <a:outerShdw blurRad="38100" dist="38100" dir="2700000" algn="tl">
                    <a:srgbClr val="000000">
                      <a:alpha val="43137"/>
                    </a:srgbClr>
                  </a:outerShdw>
                </a:effectLst>
                <a:uLnTx/>
                <a:uFillTx/>
                <a:latin typeface="+mj-lt"/>
                <a:ea typeface="+mj-ea"/>
                <a:cs typeface="+mj-cs"/>
              </a:rPr>
              <a:t>North Dakota</a:t>
            </a:r>
            <a:r>
              <a:rPr kumimoji="0" lang="en-US" sz="4000" i="0" u="none" strike="noStrike" kern="1200" cap="none" spc="0" normalizeH="0" noProof="0" dirty="0" smtClean="0">
                <a:ln>
                  <a:noFill/>
                </a:ln>
                <a:solidFill>
                  <a:srgbClr val="DCDCDC"/>
                </a:solidFill>
                <a:effectLst>
                  <a:outerShdw blurRad="38100" dist="38100" dir="2700000" algn="tl">
                    <a:srgbClr val="000000">
                      <a:alpha val="43137"/>
                    </a:srgbClr>
                  </a:outerShdw>
                </a:effectLst>
                <a:uLnTx/>
                <a:uFillTx/>
                <a:latin typeface="+mj-lt"/>
                <a:ea typeface="+mj-ea"/>
                <a:cs typeface="+mj-cs"/>
              </a:rPr>
              <a:t> State </a:t>
            </a:r>
            <a:r>
              <a:rPr kumimoji="0" lang="en-US" sz="4000" i="0" u="none" strike="noStrike" kern="1200" cap="none" spc="0" normalizeH="0" baseline="0" noProof="0" dirty="0" smtClean="0">
                <a:ln>
                  <a:noFill/>
                </a:ln>
                <a:solidFill>
                  <a:srgbClr val="DCDCDC"/>
                </a:solidFill>
                <a:effectLst>
                  <a:outerShdw blurRad="38100" dist="38100" dir="2700000" algn="tl">
                    <a:srgbClr val="000000">
                      <a:alpha val="43137"/>
                    </a:srgbClr>
                  </a:outerShdw>
                </a:effectLst>
                <a:uLnTx/>
                <a:uFillTx/>
                <a:latin typeface="+mj-lt"/>
                <a:ea typeface="+mj-ea"/>
                <a:cs typeface="+mj-cs"/>
              </a:rPr>
              <a:t>University</a:t>
            </a:r>
            <a:r>
              <a:rPr kumimoji="0" lang="en-US" sz="3600" i="0" u="none" strike="noStrike" kern="1200" cap="none" spc="0" normalizeH="0" baseline="0" noProof="0" dirty="0" smtClean="0">
                <a:ln>
                  <a:noFill/>
                </a:ln>
                <a:solidFill>
                  <a:srgbClr val="DCDCDC"/>
                </a:solidFill>
                <a:effectLst>
                  <a:outerShdw blurRad="38100" dist="38100" dir="2700000" algn="tl">
                    <a:srgbClr val="000000">
                      <a:alpha val="43137"/>
                    </a:srgbClr>
                  </a:outerShdw>
                </a:effectLst>
                <a:uLnTx/>
                <a:uFillTx/>
                <a:latin typeface="+mj-lt"/>
                <a:ea typeface="+mj-ea"/>
                <a:cs typeface="+mj-cs"/>
              </a:rPr>
              <a:t/>
            </a:r>
            <a:br>
              <a:rPr kumimoji="0" lang="en-US" sz="3600" i="0" u="none" strike="noStrike" kern="1200" cap="none" spc="0" normalizeH="0" baseline="0" noProof="0" dirty="0" smtClean="0">
                <a:ln>
                  <a:noFill/>
                </a:ln>
                <a:solidFill>
                  <a:srgbClr val="DCDCDC"/>
                </a:solidFill>
                <a:effectLst>
                  <a:outerShdw blurRad="38100" dist="38100" dir="2700000" algn="tl">
                    <a:srgbClr val="000000">
                      <a:alpha val="43137"/>
                    </a:srgbClr>
                  </a:outerShdw>
                </a:effectLst>
                <a:uLnTx/>
                <a:uFillTx/>
                <a:latin typeface="+mj-lt"/>
                <a:ea typeface="+mj-ea"/>
                <a:cs typeface="+mj-cs"/>
              </a:rPr>
            </a:br>
            <a:r>
              <a:rPr kumimoji="0" lang="en-US" sz="3600" i="1" u="none" strike="noStrike" kern="1200" cap="none" spc="0" normalizeH="0" baseline="0" noProof="0" dirty="0" smtClean="0">
                <a:ln>
                  <a:noFill/>
                </a:ln>
                <a:solidFill>
                  <a:srgbClr val="DCDCDC"/>
                </a:solidFill>
                <a:effectLst>
                  <a:outerShdw blurRad="38100" dist="38100" dir="2700000" algn="tl">
                    <a:srgbClr val="000000">
                      <a:alpha val="43137"/>
                    </a:srgbClr>
                  </a:outerShdw>
                </a:effectLst>
                <a:uLnTx/>
                <a:uFillTx/>
                <a:latin typeface="+mj-lt"/>
                <a:ea typeface="+mj-ea"/>
                <a:cs typeface="+mj-cs"/>
              </a:rPr>
              <a:t>Kevin D. McCaul</a:t>
            </a:r>
            <a:endParaRPr kumimoji="0" lang="en-US" sz="3600" i="1" u="none" strike="noStrike" kern="1200" cap="none" spc="0" normalizeH="0" baseline="0" noProof="0" dirty="0">
              <a:ln>
                <a:noFill/>
              </a:ln>
              <a:solidFill>
                <a:srgbClr val="DCDCDC"/>
              </a:solidFill>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851648" cy="1828800"/>
          </a:xfrm>
        </p:spPr>
        <p:txBody>
          <a:bodyPr>
            <a:normAutofit/>
          </a:bodyPr>
          <a:lstStyle/>
          <a:p>
            <a:pPr algn="l"/>
            <a:r>
              <a:rPr lang="en-US" sz="4800" dirty="0" smtClean="0"/>
              <a:t>The Case for Change</a:t>
            </a:r>
            <a:endParaRPr lang="en-US" sz="4800" dirty="0"/>
          </a:p>
        </p:txBody>
      </p:sp>
      <p:sp>
        <p:nvSpPr>
          <p:cNvPr id="4" name="Subtitle 2"/>
          <p:cNvSpPr>
            <a:spLocks noGrp="1"/>
          </p:cNvSpPr>
          <p:nvPr>
            <p:ph type="subTitle" idx="1"/>
          </p:nvPr>
        </p:nvSpPr>
        <p:spPr>
          <a:xfrm>
            <a:off x="533400" y="2362200"/>
            <a:ext cx="8229600" cy="3200400"/>
          </a:xfrm>
        </p:spPr>
        <p:txBody>
          <a:bodyPr>
            <a:normAutofit/>
          </a:bodyPr>
          <a:lstStyle/>
          <a:p>
            <a:pPr marL="231775" indent="-231775" algn="l">
              <a:buFont typeface="Arial" pitchFamily="34" charset="0"/>
              <a:buChar char="•"/>
            </a:pPr>
            <a:endParaRPr lang="en-US" sz="2800" dirty="0" smtClean="0">
              <a:latin typeface="+mj-lt"/>
            </a:endParaRPr>
          </a:p>
          <a:p>
            <a:pPr marL="231775" indent="-231775" algn="l">
              <a:buFont typeface="Arial" pitchFamily="34" charset="0"/>
              <a:buChar char="•"/>
            </a:pPr>
            <a:endParaRPr lang="en-US" sz="2800" dirty="0" smtClean="0">
              <a:latin typeface="+mj-lt"/>
            </a:endParaRPr>
          </a:p>
          <a:p>
            <a:pPr marL="231775" indent="-231775" algn="l">
              <a:buFont typeface="Arial" pitchFamily="34" charset="0"/>
              <a:buChar char="•"/>
            </a:pPr>
            <a:endParaRPr lang="en-US" sz="280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p:nvPr/>
        </p:nvGraphicFramePr>
        <p:xfrm>
          <a:off x="1828800" y="2971800"/>
          <a:ext cx="5410200" cy="3581400"/>
        </p:xfrm>
        <a:graphic>
          <a:graphicData uri="http://schemas.openxmlformats.org/drawingml/2006/chart">
            <c:chart xmlns:c="http://schemas.openxmlformats.org/drawingml/2006/chart" xmlns:r="http://schemas.openxmlformats.org/officeDocument/2006/relationships" r:id="rId3"/>
          </a:graphicData>
        </a:graphic>
      </p:graphicFrame>
      <p:sp>
        <p:nvSpPr>
          <p:cNvPr id="4" name="Subtitle 2"/>
          <p:cNvSpPr>
            <a:spLocks noGrp="1"/>
          </p:cNvSpPr>
          <p:nvPr>
            <p:ph type="subTitle" idx="1"/>
          </p:nvPr>
        </p:nvSpPr>
        <p:spPr>
          <a:xfrm>
            <a:off x="533400" y="2362200"/>
            <a:ext cx="8229600" cy="3200400"/>
          </a:xfrm>
        </p:spPr>
        <p:txBody>
          <a:bodyPr>
            <a:normAutofit/>
          </a:bodyPr>
          <a:lstStyle/>
          <a:p>
            <a:pPr algn="l"/>
            <a:r>
              <a:rPr lang="en-US" sz="2800" dirty="0" smtClean="0">
                <a:latin typeface="+mj-lt"/>
              </a:rPr>
              <a:t>Gender characteristics of science doctorates and faculty</a:t>
            </a:r>
          </a:p>
          <a:p>
            <a:pPr marL="231775" indent="-231775" algn="l">
              <a:buFont typeface="Arial" pitchFamily="34" charset="0"/>
              <a:buChar char="•"/>
            </a:pPr>
            <a:endParaRPr lang="en-US" sz="2800" dirty="0" smtClean="0">
              <a:latin typeface="+mj-lt"/>
            </a:endParaRPr>
          </a:p>
          <a:p>
            <a:pPr marL="231775" indent="-231775" algn="l">
              <a:buFont typeface="Arial" pitchFamily="34" charset="0"/>
              <a:buChar char="•"/>
            </a:pPr>
            <a:endParaRPr lang="en-US" sz="2800" dirty="0" smtClean="0">
              <a:latin typeface="+mj-lt"/>
            </a:endParaRPr>
          </a:p>
          <a:p>
            <a:pPr marL="231775" indent="-231775" algn="l">
              <a:buFont typeface="Arial" pitchFamily="34" charset="0"/>
              <a:buChar char="•"/>
            </a:pPr>
            <a:endParaRPr lang="en-US" sz="2800" dirty="0">
              <a:latin typeface="+mj-lt"/>
            </a:endParaRPr>
          </a:p>
        </p:txBody>
      </p:sp>
      <p:sp>
        <p:nvSpPr>
          <p:cNvPr id="6" name="Subtitle 2"/>
          <p:cNvSpPr txBox="1">
            <a:spLocks/>
          </p:cNvSpPr>
          <p:nvPr/>
        </p:nvSpPr>
        <p:spPr>
          <a:xfrm>
            <a:off x="7391400" y="5029200"/>
            <a:ext cx="1333500" cy="1524000"/>
          </a:xfrm>
          <a:prstGeom prst="rect">
            <a:avLst/>
          </a:prstGeom>
        </p:spPr>
        <p:txBody>
          <a:bodyPr vert="horz" lIns="0" rIns="18288">
            <a:normAutofit/>
          </a:bodyPr>
          <a:lstStyle/>
          <a:p>
            <a:pPr marL="0" marR="4572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lang="en-US" dirty="0" smtClean="0">
                <a:latin typeface="Arial" pitchFamily="34" charset="0"/>
                <a:cs typeface="Arial" pitchFamily="34" charset="0"/>
              </a:rPr>
              <a:t>Source:  Science &amp; Engineering Indicators 2008</a:t>
            </a:r>
            <a:endParaRPr kumimoji="0" lang="en-US" sz="2800" b="0" i="0" u="none" strike="noStrike" kern="1200" cap="none" spc="0" normalizeH="0" baseline="0" noProof="0" dirty="0" smtClean="0">
              <a:ln>
                <a:noFill/>
              </a:ln>
              <a:solidFill>
                <a:schemeClr val="tx1"/>
              </a:solidFill>
              <a:effectLst/>
              <a:uLnTx/>
              <a:uFillTx/>
              <a:latin typeface="+mj-lt"/>
              <a:ea typeface="+mn-ea"/>
              <a:cs typeface="+mn-cs"/>
            </a:endParaRPr>
          </a:p>
          <a:p>
            <a:pPr marL="231775" marR="45720" lvl="0" indent="-231775"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j-lt"/>
              <a:ea typeface="+mn-ea"/>
              <a:cs typeface="+mn-cs"/>
            </a:endParaRPr>
          </a:p>
          <a:p>
            <a:pPr marL="231775" marR="45720" lvl="0" indent="-231775"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endParaRPr kumimoji="0" lang="en-US" sz="2800" b="0" i="0" u="none" strike="noStrike" kern="1200" cap="none" spc="0" normalizeH="0" baseline="0" noProof="0" dirty="0">
              <a:ln>
                <a:noFill/>
              </a:ln>
              <a:solidFill>
                <a:schemeClr val="tx1"/>
              </a:solidFill>
              <a:effectLst/>
              <a:uLnTx/>
              <a:uFillTx/>
              <a:latin typeface="+mj-lt"/>
              <a:ea typeface="+mn-ea"/>
              <a:cs typeface="+mn-cs"/>
            </a:endParaRPr>
          </a:p>
        </p:txBody>
      </p:sp>
      <p:sp>
        <p:nvSpPr>
          <p:cNvPr id="7" name="TextBox 6"/>
          <p:cNvSpPr txBox="1"/>
          <p:nvPr/>
        </p:nvSpPr>
        <p:spPr>
          <a:xfrm>
            <a:off x="2743200" y="5486400"/>
            <a:ext cx="490840" cy="276999"/>
          </a:xfrm>
          <a:prstGeom prst="rect">
            <a:avLst/>
          </a:prstGeom>
          <a:noFill/>
        </p:spPr>
        <p:txBody>
          <a:bodyPr wrap="none" rtlCol="0">
            <a:spAutoFit/>
          </a:bodyPr>
          <a:lstStyle/>
          <a:p>
            <a:r>
              <a:rPr lang="en-US" sz="1200" b="1" dirty="0" smtClean="0">
                <a:solidFill>
                  <a:schemeClr val="bg1"/>
                </a:solidFill>
                <a:latin typeface="Arial" pitchFamily="34" charset="0"/>
                <a:cs typeface="Arial" pitchFamily="34" charset="0"/>
              </a:rPr>
              <a:t>55%</a:t>
            </a:r>
            <a:endParaRPr lang="en-US" sz="1200" b="1" dirty="0">
              <a:solidFill>
                <a:schemeClr val="bg1"/>
              </a:solidFill>
              <a:latin typeface="Arial" pitchFamily="34" charset="0"/>
              <a:cs typeface="Arial" pitchFamily="34" charset="0"/>
            </a:endParaRPr>
          </a:p>
        </p:txBody>
      </p:sp>
      <p:sp>
        <p:nvSpPr>
          <p:cNvPr id="8" name="TextBox 7"/>
          <p:cNvSpPr txBox="1"/>
          <p:nvPr/>
        </p:nvSpPr>
        <p:spPr>
          <a:xfrm>
            <a:off x="4038600" y="4980801"/>
            <a:ext cx="490840" cy="276999"/>
          </a:xfrm>
          <a:prstGeom prst="rect">
            <a:avLst/>
          </a:prstGeom>
          <a:noFill/>
        </p:spPr>
        <p:txBody>
          <a:bodyPr wrap="none" rtlCol="0">
            <a:spAutoFit/>
          </a:bodyPr>
          <a:lstStyle/>
          <a:p>
            <a:r>
              <a:rPr lang="en-US" sz="1200" b="1" dirty="0" smtClean="0">
                <a:solidFill>
                  <a:schemeClr val="bg1"/>
                </a:solidFill>
                <a:latin typeface="Arial" pitchFamily="34" charset="0"/>
                <a:cs typeface="Arial" pitchFamily="34" charset="0"/>
              </a:rPr>
              <a:t>55%</a:t>
            </a:r>
            <a:endParaRPr lang="en-US" sz="1200" b="1" dirty="0">
              <a:solidFill>
                <a:schemeClr val="bg1"/>
              </a:solidFill>
              <a:latin typeface="Arial" pitchFamily="34" charset="0"/>
              <a:cs typeface="Arial" pitchFamily="34" charset="0"/>
            </a:endParaRPr>
          </a:p>
        </p:txBody>
      </p:sp>
      <p:sp>
        <p:nvSpPr>
          <p:cNvPr id="9" name="TextBox 8"/>
          <p:cNvSpPr txBox="1"/>
          <p:nvPr/>
        </p:nvSpPr>
        <p:spPr>
          <a:xfrm>
            <a:off x="3124200" y="5562600"/>
            <a:ext cx="490840" cy="276999"/>
          </a:xfrm>
          <a:prstGeom prst="rect">
            <a:avLst/>
          </a:prstGeom>
          <a:noFill/>
        </p:spPr>
        <p:txBody>
          <a:bodyPr wrap="none" rtlCol="0">
            <a:spAutoFit/>
          </a:bodyPr>
          <a:lstStyle/>
          <a:p>
            <a:r>
              <a:rPr lang="en-US" sz="1200" b="1" dirty="0" smtClean="0">
                <a:solidFill>
                  <a:schemeClr val="bg1"/>
                </a:solidFill>
                <a:latin typeface="Arial" pitchFamily="34" charset="0"/>
                <a:cs typeface="Arial" pitchFamily="34" charset="0"/>
              </a:rPr>
              <a:t>45%</a:t>
            </a:r>
            <a:endParaRPr lang="en-US" sz="1200" b="1" dirty="0">
              <a:solidFill>
                <a:schemeClr val="bg1"/>
              </a:solidFill>
              <a:latin typeface="Arial" pitchFamily="34" charset="0"/>
              <a:cs typeface="Arial" pitchFamily="34" charset="0"/>
            </a:endParaRPr>
          </a:p>
        </p:txBody>
      </p:sp>
      <p:sp>
        <p:nvSpPr>
          <p:cNvPr id="10" name="TextBox 9"/>
          <p:cNvSpPr txBox="1"/>
          <p:nvPr/>
        </p:nvSpPr>
        <p:spPr>
          <a:xfrm>
            <a:off x="4419600" y="5181600"/>
            <a:ext cx="490840" cy="276999"/>
          </a:xfrm>
          <a:prstGeom prst="rect">
            <a:avLst/>
          </a:prstGeom>
          <a:noFill/>
        </p:spPr>
        <p:txBody>
          <a:bodyPr wrap="none" rtlCol="0">
            <a:spAutoFit/>
          </a:bodyPr>
          <a:lstStyle/>
          <a:p>
            <a:r>
              <a:rPr lang="en-US" sz="1200" b="1" dirty="0" smtClean="0">
                <a:solidFill>
                  <a:schemeClr val="bg1"/>
                </a:solidFill>
                <a:latin typeface="Arial" pitchFamily="34" charset="0"/>
                <a:cs typeface="Arial" pitchFamily="34" charset="0"/>
              </a:rPr>
              <a:t>45%</a:t>
            </a:r>
            <a:endParaRPr lang="en-US" sz="1200" b="1" dirty="0">
              <a:solidFill>
                <a:schemeClr val="bg1"/>
              </a:solidFill>
              <a:latin typeface="Arial" pitchFamily="34" charset="0"/>
              <a:cs typeface="Arial" pitchFamily="34" charset="0"/>
            </a:endParaRPr>
          </a:p>
        </p:txBody>
      </p:sp>
      <p:sp>
        <p:nvSpPr>
          <p:cNvPr id="11" name="TextBox 10"/>
          <p:cNvSpPr txBox="1"/>
          <p:nvPr/>
        </p:nvSpPr>
        <p:spPr>
          <a:xfrm>
            <a:off x="5715000" y="4876800"/>
            <a:ext cx="490840" cy="276999"/>
          </a:xfrm>
          <a:prstGeom prst="rect">
            <a:avLst/>
          </a:prstGeom>
          <a:noFill/>
        </p:spPr>
        <p:txBody>
          <a:bodyPr wrap="none" rtlCol="0">
            <a:spAutoFit/>
          </a:bodyPr>
          <a:lstStyle/>
          <a:p>
            <a:r>
              <a:rPr lang="en-US" sz="1200" b="1" dirty="0" smtClean="0">
                <a:solidFill>
                  <a:schemeClr val="bg1"/>
                </a:solidFill>
                <a:latin typeface="Arial" pitchFamily="34" charset="0"/>
                <a:cs typeface="Arial" pitchFamily="34" charset="0"/>
              </a:rPr>
              <a:t>27%</a:t>
            </a:r>
            <a:endParaRPr lang="en-US" sz="1200" b="1" dirty="0">
              <a:solidFill>
                <a:schemeClr val="bg1"/>
              </a:solidFill>
              <a:latin typeface="Arial" pitchFamily="34" charset="0"/>
              <a:cs typeface="Arial" pitchFamily="34" charset="0"/>
            </a:endParaRPr>
          </a:p>
        </p:txBody>
      </p:sp>
      <p:sp>
        <p:nvSpPr>
          <p:cNvPr id="12" name="TextBox 11"/>
          <p:cNvSpPr txBox="1"/>
          <p:nvPr/>
        </p:nvSpPr>
        <p:spPr>
          <a:xfrm>
            <a:off x="5334000" y="3152001"/>
            <a:ext cx="490840" cy="276999"/>
          </a:xfrm>
          <a:prstGeom prst="rect">
            <a:avLst/>
          </a:prstGeom>
          <a:noFill/>
        </p:spPr>
        <p:txBody>
          <a:bodyPr wrap="none" rtlCol="0">
            <a:spAutoFit/>
          </a:bodyPr>
          <a:lstStyle/>
          <a:p>
            <a:r>
              <a:rPr lang="en-US" sz="1200" b="1" dirty="0" smtClean="0">
                <a:solidFill>
                  <a:schemeClr val="bg1"/>
                </a:solidFill>
                <a:latin typeface="Arial" pitchFamily="34" charset="0"/>
                <a:cs typeface="Arial" pitchFamily="34" charset="0"/>
              </a:rPr>
              <a:t>73%</a:t>
            </a:r>
            <a:endParaRPr lang="en-US" sz="1200" b="1" dirty="0">
              <a:solidFill>
                <a:schemeClr val="bg1"/>
              </a:solidFill>
              <a:latin typeface="Arial" pitchFamily="34" charset="0"/>
              <a:cs typeface="Arial" pitchFamily="34" charset="0"/>
            </a:endParaRPr>
          </a:p>
        </p:txBody>
      </p:sp>
      <p:sp>
        <p:nvSpPr>
          <p:cNvPr id="14" name="Title 1"/>
          <p:cNvSpPr>
            <a:spLocks noGrp="1"/>
          </p:cNvSpPr>
          <p:nvPr>
            <p:ph type="ctrTitle"/>
          </p:nvPr>
        </p:nvSpPr>
        <p:spPr>
          <a:xfrm>
            <a:off x="533400" y="457200"/>
            <a:ext cx="7851648" cy="1828800"/>
          </a:xfrm>
        </p:spPr>
        <p:txBody>
          <a:bodyPr>
            <a:normAutofit/>
          </a:bodyPr>
          <a:lstStyle/>
          <a:p>
            <a:pPr algn="l"/>
            <a:r>
              <a:rPr lang="en-US" sz="4800" dirty="0" smtClean="0"/>
              <a:t>The Case for Change</a:t>
            </a:r>
            <a:endParaRPr lang="en-US" sz="48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5">
      <a:dk1>
        <a:sysClr val="windowText" lastClr="000000"/>
      </a:dk1>
      <a:lt1>
        <a:sysClr val="window" lastClr="FFFFFF"/>
      </a:lt1>
      <a:dk2>
        <a:srgbClr val="1F497D"/>
      </a:dk2>
      <a:lt2>
        <a:srgbClr val="EEECE1"/>
      </a:lt2>
      <a:accent1>
        <a:srgbClr val="4F81BD"/>
      </a:accent1>
      <a:accent2>
        <a:srgbClr val="BFBFBF"/>
      </a:accent2>
      <a:accent3>
        <a:srgbClr val="D8D8D8"/>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5">
    <a:dk1>
      <a:sysClr val="windowText" lastClr="000000"/>
    </a:dk1>
    <a:lt1>
      <a:sysClr val="window" lastClr="FFFFFF"/>
    </a:lt1>
    <a:dk2>
      <a:srgbClr val="1F497D"/>
    </a:dk2>
    <a:lt2>
      <a:srgbClr val="EEECE1"/>
    </a:lt2>
    <a:accent1>
      <a:srgbClr val="4F81BD"/>
    </a:accent1>
    <a:accent2>
      <a:srgbClr val="BFBFBF"/>
    </a:accent2>
    <a:accent3>
      <a:srgbClr val="D8D8D8"/>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2543</TotalTime>
  <Words>1119</Words>
  <Application>Microsoft Office PowerPoint</Application>
  <PresentationFormat>On-screen Show (4:3)</PresentationFormat>
  <Paragraphs>187</Paragraphs>
  <Slides>27</Slides>
  <Notes>24</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Innovative Practices that Support the Recruitment, Retention, and Advancement of STEM Faculty</vt:lpstr>
      <vt:lpstr>Presentation Outline</vt:lpstr>
      <vt:lpstr>Introductions and Contexts</vt:lpstr>
      <vt:lpstr>James Madison University David Brakke</vt:lpstr>
      <vt:lpstr>Council of Colleges of Arts and Sciences Carmen Cid, Eastern Connecticut State Univ.</vt:lpstr>
      <vt:lpstr>University of Nebraska - Lincoln David Manderscheid</vt:lpstr>
      <vt:lpstr>Slide 7</vt:lpstr>
      <vt:lpstr>The Case for Change</vt:lpstr>
      <vt:lpstr>The Case for Change</vt:lpstr>
      <vt:lpstr>Faculty Recruitment Strategies</vt:lpstr>
      <vt:lpstr>Slide 11</vt:lpstr>
      <vt:lpstr>James Madison University </vt:lpstr>
      <vt:lpstr>Faculty Retention Strategies</vt:lpstr>
      <vt:lpstr>       North Dakota State University Junior Faculty Mentoring Cohorts Program*  </vt:lpstr>
      <vt:lpstr>James Madison University </vt:lpstr>
      <vt:lpstr>Advancement Strategies</vt:lpstr>
      <vt:lpstr>       North Dakota State University Emerging Leadership Program</vt:lpstr>
      <vt:lpstr>University of Nebraska - Lincoln </vt:lpstr>
      <vt:lpstr>Strategies for Culture Change</vt:lpstr>
      <vt:lpstr>University of Nebraska - Lincoln </vt:lpstr>
      <vt:lpstr>Council of Colleges of Arts and Sciences </vt:lpstr>
      <vt:lpstr>Goals of the CCAS ADVANCE Initiative</vt:lpstr>
      <vt:lpstr>Progress to Date</vt:lpstr>
      <vt:lpstr>Challenges and Future Plans</vt:lpstr>
      <vt:lpstr>Wrap-up</vt:lpstr>
      <vt:lpstr>Acknowledgements for the  CCAS ADVANCE grant</vt:lpstr>
      <vt:lpstr>Q - and - A</vt:lpstr>
    </vt:vector>
  </TitlesOfParts>
  <Company>University of Northern Colorado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Promoting Institutional Transformation through a National Association of Academic Deans</dc:title>
  <dc:creator>denise.battles</dc:creator>
  <cp:lastModifiedBy>ammcca</cp:lastModifiedBy>
  <cp:revision>225</cp:revision>
  <dcterms:created xsi:type="dcterms:W3CDTF">2010-03-17T15:28:22Z</dcterms:created>
  <dcterms:modified xsi:type="dcterms:W3CDTF">2010-11-22T14:51:24Z</dcterms:modified>
</cp:coreProperties>
</file>