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258" r:id="rId4"/>
    <p:sldId id="289" r:id="rId5"/>
    <p:sldId id="278" r:id="rId6"/>
    <p:sldId id="280" r:id="rId7"/>
    <p:sldId id="288" r:id="rId8"/>
    <p:sldId id="295" r:id="rId9"/>
    <p:sldId id="296" r:id="rId10"/>
    <p:sldId id="297" r:id="rId11"/>
    <p:sldId id="282" r:id="rId12"/>
    <p:sldId id="290" r:id="rId13"/>
    <p:sldId id="291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6" d="100"/>
          <a:sy n="66" d="100"/>
        </p:scale>
        <p:origin x="-4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ederman%20XX:Users:hardcave:Documents:Microsoft%20User%20Data:Saved%20Attachments:Average%20Undergraduate%20Enrollment%20by%20Class%20Size%20and%20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pivotSource>
    <c:name>[Average Undergraduate Enrollment by Class Size and AY.xlsx]Chart2!PivotTable3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</c:pivotFmts>
    <c:plotArea>
      <c:layout>
        <c:manualLayout>
          <c:layoutTarget val="inner"/>
          <c:xMode val="edge"/>
          <c:yMode val="edge"/>
          <c:x val="4.1890394710276613E-2"/>
          <c:y val="0.13577097025267698"/>
          <c:w val="0.86828828487785192"/>
          <c:h val="0.73270541106549525"/>
        </c:manualLayout>
      </c:layout>
      <c:barChart>
        <c:barDir val="col"/>
        <c:grouping val="clustered"/>
        <c:ser>
          <c:idx val="0"/>
          <c:order val="0"/>
          <c:tx>
            <c:strRef>
              <c:f>Chart2!$B$3:$B$4</c:f>
              <c:strCache>
                <c:ptCount val="1"/>
                <c:pt idx="0">
                  <c:v>05A</c:v>
                </c:pt>
              </c:strCache>
            </c:strRef>
          </c:tx>
          <c:spPr>
            <a:solidFill>
              <a:srgbClr val="800000"/>
            </a:solidFill>
          </c:spPr>
          <c:cat>
            <c:strRef>
              <c:f>Chart2!$A$5:$A$8</c:f>
              <c:strCache>
                <c:ptCount val="3"/>
                <c:pt idx="0">
                  <c:v>100 Level</c:v>
                </c:pt>
                <c:pt idx="1">
                  <c:v>200 Level</c:v>
                </c:pt>
                <c:pt idx="2">
                  <c:v>300 Level</c:v>
                </c:pt>
              </c:strCache>
            </c:strRef>
          </c:cat>
          <c:val>
            <c:numRef>
              <c:f>Chart2!$B$5:$B$8</c:f>
              <c:numCache>
                <c:formatCode>0.00</c:formatCode>
                <c:ptCount val="3"/>
                <c:pt idx="0">
                  <c:v>34.979827089336965</c:v>
                </c:pt>
                <c:pt idx="1">
                  <c:v>27.281899109792281</c:v>
                </c:pt>
                <c:pt idx="2">
                  <c:v>22.728643216080396</c:v>
                </c:pt>
              </c:numCache>
            </c:numRef>
          </c:val>
        </c:ser>
        <c:ser>
          <c:idx val="1"/>
          <c:order val="1"/>
          <c:tx>
            <c:strRef>
              <c:f>Chart2!$C$3:$C$4</c:f>
              <c:strCache>
                <c:ptCount val="1"/>
                <c:pt idx="0">
                  <c:v>06A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Chart2!$A$5:$A$8</c:f>
              <c:strCache>
                <c:ptCount val="3"/>
                <c:pt idx="0">
                  <c:v>100 Level</c:v>
                </c:pt>
                <c:pt idx="1">
                  <c:v>200 Level</c:v>
                </c:pt>
                <c:pt idx="2">
                  <c:v>300 Level</c:v>
                </c:pt>
              </c:strCache>
            </c:strRef>
          </c:cat>
          <c:val>
            <c:numRef>
              <c:f>Chart2!$C$5:$C$8</c:f>
              <c:numCache>
                <c:formatCode>0.00</c:formatCode>
                <c:ptCount val="3"/>
                <c:pt idx="0">
                  <c:v>36.034277198211498</c:v>
                </c:pt>
                <c:pt idx="1">
                  <c:v>27.775449101796397</c:v>
                </c:pt>
                <c:pt idx="2">
                  <c:v>23.857894736842116</c:v>
                </c:pt>
              </c:numCache>
            </c:numRef>
          </c:val>
        </c:ser>
        <c:ser>
          <c:idx val="2"/>
          <c:order val="2"/>
          <c:tx>
            <c:strRef>
              <c:f>Chart2!$D$3:$D$4</c:f>
              <c:strCache>
                <c:ptCount val="1"/>
                <c:pt idx="0">
                  <c:v>07A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Chart2!$A$5:$A$8</c:f>
              <c:strCache>
                <c:ptCount val="3"/>
                <c:pt idx="0">
                  <c:v>100 Level</c:v>
                </c:pt>
                <c:pt idx="1">
                  <c:v>200 Level</c:v>
                </c:pt>
                <c:pt idx="2">
                  <c:v>300 Level</c:v>
                </c:pt>
              </c:strCache>
            </c:strRef>
          </c:cat>
          <c:val>
            <c:numRef>
              <c:f>Chart2!$D$5:$D$8</c:f>
              <c:numCache>
                <c:formatCode>0.00</c:formatCode>
                <c:ptCount val="3"/>
                <c:pt idx="0">
                  <c:v>37.685925925926007</c:v>
                </c:pt>
                <c:pt idx="1">
                  <c:v>29.431610942249236</c:v>
                </c:pt>
                <c:pt idx="2">
                  <c:v>24.576719576719565</c:v>
                </c:pt>
              </c:numCache>
            </c:numRef>
          </c:val>
        </c:ser>
        <c:ser>
          <c:idx val="3"/>
          <c:order val="3"/>
          <c:tx>
            <c:strRef>
              <c:f>Chart2!$E$3:$E$4</c:f>
              <c:strCache>
                <c:ptCount val="1"/>
                <c:pt idx="0">
                  <c:v>08A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Chart2!$A$5:$A$8</c:f>
              <c:strCache>
                <c:ptCount val="3"/>
                <c:pt idx="0">
                  <c:v>100 Level</c:v>
                </c:pt>
                <c:pt idx="1">
                  <c:v>200 Level</c:v>
                </c:pt>
                <c:pt idx="2">
                  <c:v>300 Level</c:v>
                </c:pt>
              </c:strCache>
            </c:strRef>
          </c:cat>
          <c:val>
            <c:numRef>
              <c:f>Chart2!$E$5:$E$8</c:f>
              <c:numCache>
                <c:formatCode>0.00</c:formatCode>
                <c:ptCount val="3"/>
                <c:pt idx="0">
                  <c:v>38.533646322378729</c:v>
                </c:pt>
                <c:pt idx="1">
                  <c:v>29</c:v>
                </c:pt>
                <c:pt idx="2">
                  <c:v>24.538461538461537</c:v>
                </c:pt>
              </c:numCache>
            </c:numRef>
          </c:val>
        </c:ser>
        <c:ser>
          <c:idx val="4"/>
          <c:order val="4"/>
          <c:tx>
            <c:strRef>
              <c:f>Chart2!$F$3:$F$4</c:f>
              <c:strCache>
                <c:ptCount val="1"/>
                <c:pt idx="0">
                  <c:v>09A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Chart2!$A$5:$A$8</c:f>
              <c:strCache>
                <c:ptCount val="3"/>
                <c:pt idx="0">
                  <c:v>100 Level</c:v>
                </c:pt>
                <c:pt idx="1">
                  <c:v>200 Level</c:v>
                </c:pt>
                <c:pt idx="2">
                  <c:v>300 Level</c:v>
                </c:pt>
              </c:strCache>
            </c:strRef>
          </c:cat>
          <c:val>
            <c:numRef>
              <c:f>Chart2!$F$5:$F$8</c:f>
              <c:numCache>
                <c:formatCode>0.00</c:formatCode>
                <c:ptCount val="3"/>
                <c:pt idx="0">
                  <c:v>41.732081911262796</c:v>
                </c:pt>
                <c:pt idx="1">
                  <c:v>32.385674931129479</c:v>
                </c:pt>
                <c:pt idx="2">
                  <c:v>22.693277310924369</c:v>
                </c:pt>
              </c:numCache>
            </c:numRef>
          </c:val>
        </c:ser>
        <c:ser>
          <c:idx val="5"/>
          <c:order val="5"/>
          <c:tx>
            <c:strRef>
              <c:f>Chart2!$G$3:$G$4</c:f>
              <c:strCache>
                <c:ptCount val="1"/>
                <c:pt idx="0">
                  <c:v>10A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Chart2!$A$5:$A$8</c:f>
              <c:strCache>
                <c:ptCount val="3"/>
                <c:pt idx="0">
                  <c:v>100 Level</c:v>
                </c:pt>
                <c:pt idx="1">
                  <c:v>200 Level</c:v>
                </c:pt>
                <c:pt idx="2">
                  <c:v>300 Level</c:v>
                </c:pt>
              </c:strCache>
            </c:strRef>
          </c:cat>
          <c:val>
            <c:numRef>
              <c:f>Chart2!$G$5:$G$8</c:f>
              <c:numCache>
                <c:formatCode>0.00</c:formatCode>
                <c:ptCount val="3"/>
                <c:pt idx="0">
                  <c:v>43.311396468699712</c:v>
                </c:pt>
                <c:pt idx="1">
                  <c:v>32.303571428571431</c:v>
                </c:pt>
                <c:pt idx="2">
                  <c:v>23.584</c:v>
                </c:pt>
              </c:numCache>
            </c:numRef>
          </c:val>
        </c:ser>
        <c:dLbls/>
        <c:axId val="65413504"/>
        <c:axId val="65415040"/>
      </c:barChart>
      <c:catAx>
        <c:axId val="65413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 i="0" baseline="0"/>
            </a:pPr>
            <a:endParaRPr lang="en-US"/>
          </a:p>
        </c:txPr>
        <c:crossAx val="65415040"/>
        <c:crosses val="autoZero"/>
        <c:auto val="1"/>
        <c:lblAlgn val="ctr"/>
        <c:lblOffset val="100"/>
      </c:catAx>
      <c:valAx>
        <c:axId val="65415040"/>
        <c:scaling>
          <c:orientation val="minMax"/>
          <c:max val="45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6541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599201662292207"/>
          <c:y val="0.30167167426440111"/>
          <c:w val="7.1604877515310611E-2"/>
          <c:h val="0.48169515817101793"/>
        </c:manualLayout>
      </c:layout>
      <c:txPr>
        <a:bodyPr/>
        <a:lstStyle/>
        <a:p>
          <a:pPr>
            <a:defRPr b="1" i="0" baseline="0"/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57DB89B-1869-DC43-AF66-FAA97C1655A1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3E9DA39-D467-3B40-89DF-6E485442DD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00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57EDA-0026-5049-BD12-5CB5781D5C1D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FC7856-AD01-754E-93ED-25ADE1B33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935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77811-9149-1F4C-83F8-128312DED695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889C-14AA-AA4D-840A-2000A974C0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47112-AE9F-394E-AA84-84A4378802C7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6BAB1-D962-CB42-902C-816FE9786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DF8CE-B66B-AF4F-AA54-2FD262B2FD92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1A73D-F169-6744-B7AD-54615BB58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FB14B-9B3F-C841-B7CF-862477FCC95B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28C54-3DC8-E24A-A315-2F1CFB61A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54155-3E51-8C4E-9844-395779610093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B022D-5FF8-924D-864C-93093E388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D9599-6F32-B840-AAF7-4926C11DA19E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14020-FFDC-B648-B648-37DAA7338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02005-615C-CC4B-AC17-9E1FC7A5D4EE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EED14-99FC-EC4C-B2CF-F7C0628A5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2B49D-029D-BB44-9DBB-47F5FB7AB0DE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32B85-7B68-934A-9318-AC0A1753E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50CAA-733D-4848-BB9B-9EC5D1294AC4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D13A-9F94-8944-955B-4E39130EE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DBC35-8D91-0E4F-AFB5-43F5D6E80DF4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5ED54-D415-504D-885C-7D2C66AC4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1A135-BC55-8E47-9D44-6815725AA114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0F65E-3638-BA43-A5FB-BABD909C6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96E19-93B3-0046-B570-9A1C3C086CDF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DEDB2-F5C1-D044-8F67-799EF3D40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4AC2AB-7988-8A43-8EF0-395E01260541}" type="datetime1">
              <a:rPr lang="en-US"/>
              <a:pPr/>
              <a:t>4/5/2011</a:t>
            </a:fld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A8506A-E54B-924F-877F-678C508E0FA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forUC01_9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54355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6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-112" charset="-128"/>
                <a:cs typeface="ＭＳ Ｐゴシック" pitchFamily="-112" charset="-128"/>
              </a:rPr>
              <a:t>Tools for Measuring Academic Efficiency</a:t>
            </a:r>
            <a:endParaRPr lang="en-US" i="1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pitchFamily="-112" charset="-128"/>
                <a:cs typeface="ＭＳ Ｐゴシック" pitchFamily="-112" charset="-128"/>
              </a:rPr>
              <a:t>Valerie Gray Hardcastle</a:t>
            </a:r>
          </a:p>
          <a:p>
            <a:pPr eaLnBrk="1" hangingPunct="1"/>
            <a:r>
              <a:rPr lang="en-US" sz="2800" dirty="0" err="1" smtClean="0">
                <a:ea typeface="ＭＳ Ｐゴシック" pitchFamily="-112" charset="-128"/>
                <a:cs typeface="ＭＳ Ｐゴシック" pitchFamily="-112" charset="-128"/>
              </a:rPr>
              <a:t>McMicken</a:t>
            </a:r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 College of Arts and Sciences</a:t>
            </a:r>
          </a:p>
          <a:p>
            <a:pPr eaLnBrk="1" hangingPunct="1"/>
            <a:r>
              <a:rPr lang="en-US" sz="2800" dirty="0" smtClean="0">
                <a:ea typeface="ＭＳ Ｐゴシック" pitchFamily="-112" charset="-128"/>
                <a:cs typeface="ＭＳ Ｐゴシック" pitchFamily="-112" charset="-128"/>
              </a:rPr>
              <a:t>University of Cincinnati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Headcount by Course Level</a:t>
            </a:r>
            <a:endParaRPr lang="en-US" dirty="0"/>
          </a:p>
        </p:txBody>
      </p:sp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22741" y="1725879"/>
          <a:ext cx="9055282" cy="3898238"/>
        </p:xfrm>
        <a:graphic>
          <a:graphicData uri="http://schemas.openxmlformats.org/presentationml/2006/ole">
            <p:oleObj spid="_x0000_s152581" name="Worksheet" r:id="rId3" imgW="23365079" imgH="10057143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136605" y="2286000"/>
          <a:ext cx="8854995" cy="2699543"/>
        </p:xfrm>
        <a:graphic>
          <a:graphicData uri="http://schemas.openxmlformats.org/presentationml/2006/ole">
            <p:oleObj spid="_x0000_s94213" name="Worksheet" r:id="rId3" imgW="42971429" imgH="13104762" progId="Excel.Shee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110734"/>
            <a:ext cx="7374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Anticipated Retention Spring 11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School Budget Allocation and SCH Goals</a:t>
            </a:r>
            <a:endParaRPr lang="en-US" dirty="0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0" y="1981200"/>
          <a:ext cx="9100038" cy="3505200"/>
        </p:xfrm>
        <a:graphic>
          <a:graphicData uri="http://schemas.openxmlformats.org/presentationml/2006/ole">
            <p:oleObj spid="_x0000_s136196" name="Worksheet" r:id="rId3" imgW="39822222" imgH="153396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Fund Balance Summary</a:t>
            </a:r>
            <a:endParaRPr lang="en-US" dirty="0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99391" y="2286000"/>
          <a:ext cx="8945218" cy="2286000"/>
        </p:xfrm>
        <a:graphic>
          <a:graphicData uri="http://schemas.openxmlformats.org/presentationml/2006/ole">
            <p:oleObj spid="_x0000_s137220" name="Worksheet" r:id="rId3" imgW="47492063" imgH="121396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Breakdown by Fund Use</a:t>
            </a:r>
            <a:endParaRPr lang="en-US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1066800" y="1520320"/>
          <a:ext cx="6482466" cy="4367717"/>
        </p:xfrm>
        <a:graphic>
          <a:graphicData uri="http://schemas.openxmlformats.org/presentationml/2006/ole">
            <p:oleObj spid="_x0000_s138244" name="Worksheet" r:id="rId3" imgW="23822222" imgH="1605079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Budget Allocation Formula</a:t>
            </a:r>
            <a:endParaRPr lang="en-US" dirty="0"/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279400" y="1752600"/>
          <a:ext cx="8585200" cy="4965700"/>
        </p:xfrm>
        <a:graphic>
          <a:graphicData uri="http://schemas.openxmlformats.org/presentationml/2006/ole">
            <p:oleObj spid="_x0000_s141316" name="Worksheet" r:id="rId3" imgW="34336508" imgH="1986031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602307" y="381000"/>
          <a:ext cx="7614593" cy="5359400"/>
        </p:xfrm>
        <a:graphic>
          <a:graphicData uri="http://schemas.openxmlformats.org/presentationml/2006/ole">
            <p:oleObj spid="_x0000_s145412" name="Worksheet" r:id="rId3" imgW="29155556" imgH="2052063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Funds Expenditures per Credit Hour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905000" y="1600200"/>
          <a:ext cx="5425028" cy="4559907"/>
        </p:xfrm>
        <a:graphic>
          <a:graphicData uri="http://schemas.openxmlformats.org/presentationml/2006/ole">
            <p:oleObj spid="_x0000_s52228" name="Worksheet" r:id="rId3" imgW="15288889" imgH="12850794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Full and Part-time 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Staff</a:t>
            </a:r>
            <a:b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(2009 Data)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990600" y="2819400"/>
          <a:ext cx="7437329" cy="1143000"/>
        </p:xfrm>
        <a:graphic>
          <a:graphicData uri="http://schemas.openxmlformats.org/presentationml/2006/ole">
            <p:oleObj spid="_x0000_s26629" name="Worksheet" r:id="rId4" imgW="24126984" imgH="3707937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4572000"/>
            <a:ext cx="421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Ratio for A&amp;S Colleges is 2:1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Credit Hour Cost per General Funds Expended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2514600" y="1600200"/>
          <a:ext cx="3962400" cy="4589106"/>
        </p:xfrm>
        <a:graphic>
          <a:graphicData uri="http://schemas.openxmlformats.org/presentationml/2006/ole">
            <p:oleObj spid="_x0000_s135172" name="Worksheet" r:id="rId3" imgW="19911111" imgH="2306031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FTE per Full-Time Faculty 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828800" y="1635811"/>
          <a:ext cx="5888038" cy="4383988"/>
        </p:xfrm>
        <a:graphic>
          <a:graphicData uri="http://schemas.openxmlformats.org/presentationml/2006/ole">
            <p:oleObj spid="_x0000_s53252" name="Worksheet" r:id="rId3" imgW="30628571" imgH="2280634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Faculty Teaching Load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809402" y="1417638"/>
          <a:ext cx="5677248" cy="4564062"/>
        </p:xfrm>
        <a:graphic>
          <a:graphicData uri="http://schemas.openxmlformats.org/presentationml/2006/ole">
            <p:oleObj spid="_x0000_s54276" name="Worksheet" r:id="rId3" imgW="23314286" imgH="1874285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Student Instructional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1219200" y="1600200"/>
          <a:ext cx="6629400" cy="4342063"/>
        </p:xfrm>
        <a:graphic>
          <a:graphicData uri="http://schemas.openxmlformats.org/presentationml/2006/ole">
            <p:oleObj spid="_x0000_s106503" name="Worksheet" r:id="rId3" imgW="26057143" imgH="1706666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4000" dirty="0" smtClean="0"/>
              <a:t>Fall Quarter Average Undergraduate Enrollment by Course Level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533400" y="1417638"/>
          <a:ext cx="79248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Sections Taught by Level</a:t>
            </a:r>
            <a:endParaRPr lang="en-US" dirty="0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32989" y="1828800"/>
          <a:ext cx="9027319" cy="3886200"/>
        </p:xfrm>
        <a:graphic>
          <a:graphicData uri="http://schemas.openxmlformats.org/presentationml/2006/ole">
            <p:oleObj spid="_x0000_s151556" name="Worksheet" r:id="rId3" imgW="23365079" imgH="10057143" progId="Excel.Shee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UC_Swoosh_Bottom">
  <a:themeElements>
    <a:clrScheme name="UC_Swoosh_Bot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_Swoosh_Bot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UC_Swoosh_Bot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_Swoosh_Bott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_Swoosh_Bott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_Swoosh_Bott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_Swoosh_Bott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_Swoosh_Bott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_Swoosh_Bott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_Swoosh_Bott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_Swoosh_Bott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_Swoosh_Bott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_Swoosh_Bott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_Swoosh_Bott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 drive:Applications:Microsoft Office 2004:Templates:My Templates:UC_Swoosh_Bottom.pot</Template>
  <TotalTime>6390</TotalTime>
  <Words>98</Words>
  <Application>Microsoft Office PowerPoint</Application>
  <PresentationFormat>On-screen Show (4:3)</PresentationFormat>
  <Paragraphs>19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UC_Swoosh_Bottom</vt:lpstr>
      <vt:lpstr>Worksheet</vt:lpstr>
      <vt:lpstr>Tools for Measuring Academic Efficiency</vt:lpstr>
      <vt:lpstr>General Funds Expenditures per Credit Hour</vt:lpstr>
      <vt:lpstr>Full and Part-time Staff (2009 Data)</vt:lpstr>
      <vt:lpstr>Student Credit Hour Cost per General Funds Expended</vt:lpstr>
      <vt:lpstr>Student FTE per Full-Time Faculty </vt:lpstr>
      <vt:lpstr>TT Faculty Teaching Load</vt:lpstr>
      <vt:lpstr>Graduate Student Instructional Contribution</vt:lpstr>
      <vt:lpstr>Fall Quarter Average Undergraduate Enrollment by Course Level  </vt:lpstr>
      <vt:lpstr>Number of Sections Taught by Level</vt:lpstr>
      <vt:lpstr>Change in Headcount by Course Level</vt:lpstr>
      <vt:lpstr>Slide 11</vt:lpstr>
      <vt:lpstr>Summer School Budget Allocation and SCH Goals</vt:lpstr>
      <vt:lpstr>Local Fund Balance Summary</vt:lpstr>
      <vt:lpstr>Breakdown by Fund Use</vt:lpstr>
      <vt:lpstr>Operating Budget Allocation Formula</vt:lpstr>
      <vt:lpstr>Slide 16</vt:lpstr>
    </vt:vector>
  </TitlesOfParts>
  <Company>University of Cincinnati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Hardcastle</dc:creator>
  <cp:lastModifiedBy>dcreyes</cp:lastModifiedBy>
  <cp:revision>115</cp:revision>
  <cp:lastPrinted>2010-12-14T19:43:02Z</cp:lastPrinted>
  <dcterms:created xsi:type="dcterms:W3CDTF">2011-03-23T13:05:32Z</dcterms:created>
  <dcterms:modified xsi:type="dcterms:W3CDTF">2011-04-05T15:47:55Z</dcterms:modified>
</cp:coreProperties>
</file>