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98" r:id="rId10"/>
    <p:sldId id="297" r:id="rId11"/>
    <p:sldId id="263" r:id="rId12"/>
    <p:sldId id="264" r:id="rId13"/>
    <p:sldId id="265" r:id="rId14"/>
    <p:sldId id="301" r:id="rId15"/>
    <p:sldId id="269" r:id="rId16"/>
    <p:sldId id="266" r:id="rId17"/>
    <p:sldId id="268" r:id="rId18"/>
    <p:sldId id="302" r:id="rId19"/>
    <p:sldId id="270" r:id="rId20"/>
    <p:sldId id="271" r:id="rId21"/>
    <p:sldId id="272" r:id="rId22"/>
    <p:sldId id="277" r:id="rId23"/>
    <p:sldId id="273" r:id="rId24"/>
    <p:sldId id="278" r:id="rId25"/>
    <p:sldId id="279" r:id="rId26"/>
    <p:sldId id="274" r:id="rId27"/>
    <p:sldId id="275" r:id="rId28"/>
    <p:sldId id="276" r:id="rId29"/>
    <p:sldId id="299" r:id="rId30"/>
    <p:sldId id="280" r:id="rId31"/>
    <p:sldId id="291" r:id="rId32"/>
    <p:sldId id="292" r:id="rId33"/>
    <p:sldId id="293" r:id="rId34"/>
    <p:sldId id="294" r:id="rId35"/>
    <p:sldId id="295" r:id="rId36"/>
    <p:sldId id="300" r:id="rId37"/>
    <p:sldId id="285" r:id="rId38"/>
    <p:sldId id="286" r:id="rId39"/>
    <p:sldId id="287" r:id="rId40"/>
    <p:sldId id="290" r:id="rId41"/>
    <p:sldId id="288" r:id="rId42"/>
    <p:sldId id="296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u="sng" kern="1200">
        <a:solidFill>
          <a:srgbClr val="FF33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86" autoAdjust="0"/>
    <p:restoredTop sz="94660"/>
  </p:normalViewPr>
  <p:slideViewPr>
    <p:cSldViewPr>
      <p:cViewPr varScale="1">
        <p:scale>
          <a:sx n="63" d="100"/>
          <a:sy n="63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15202C0-AFC5-43FD-B67D-D3B7B9A9A9CA}" type="datetimeFigureOut">
              <a:rPr lang="en-US"/>
              <a:pPr>
                <a:defRPr/>
              </a:pPr>
              <a:t>4/5/2011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806BDD31-FD59-4F74-B556-FE8DA11A1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FE856-635D-44A6-A638-293E1A576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62EC8-6AE1-43B1-B25D-0499DC7AB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3D790-FEE5-4A67-ADFE-D2FCA64E2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D3D08-D966-4A1F-9255-764A6CE56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30021-1A13-4539-A19F-D541EDF5E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4A108-EC05-430B-AF26-44AF0389A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D2EF2-EE12-4615-9B67-D1F59DE37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F1801-3EA8-430E-B58C-613C4DE0B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DCAF7-C3B3-4F50-B343-BB5BFBB1F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E8417-F31E-4A8B-85F4-5C8A37881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8FF0C-842C-498B-83EF-18B887020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DC1B6-9B6F-4877-B88B-C67CEF314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9B5C8-81B4-483B-8785-C7CA155D1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17321-E88F-4F6B-AF8C-E091AAC52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u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58E8017-8287-44FB-8F44-1CBEFA8EE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Variable Effort Allocations in Workload Models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09600" y="4343400"/>
            <a:ext cx="8001000" cy="1752600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2"/>
                </a:solidFill>
              </a:rPr>
              <a:t>Using Quantitative Productivity Tools </a:t>
            </a:r>
          </a:p>
          <a:p>
            <a:r>
              <a:rPr lang="en-US" sz="2400" b="1" dirty="0" smtClean="0">
                <a:solidFill>
                  <a:schemeClr val="accent2"/>
                </a:solidFill>
              </a:rPr>
              <a:t>to Guide Academic Decision-Making:  </a:t>
            </a:r>
          </a:p>
          <a:p>
            <a:r>
              <a:rPr lang="en-US" sz="2000" b="1" dirty="0" smtClean="0">
                <a:solidFill>
                  <a:schemeClr val="accent2"/>
                </a:solidFill>
              </a:rPr>
              <a:t>A workshop for deans, associate/assistant deans and budget managers</a:t>
            </a:r>
          </a:p>
          <a:p>
            <a:r>
              <a:rPr lang="en-US" sz="2000" dirty="0" smtClean="0">
                <a:solidFill>
                  <a:schemeClr val="accent2"/>
                </a:solidFill>
              </a:rPr>
              <a:t>CCAS / University of Cincinnati                25 &amp; 26 March 2011</a:t>
            </a:r>
          </a:p>
          <a:p>
            <a:endParaRPr lang="en-US" dirty="0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1295400" y="2514600"/>
            <a:ext cx="6705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u="none" dirty="0">
                <a:solidFill>
                  <a:schemeClr val="accent5"/>
                </a:solidFill>
              </a:rPr>
              <a:t>Alan R. White</a:t>
            </a:r>
          </a:p>
          <a:p>
            <a:pPr algn="ctr"/>
            <a:r>
              <a:rPr lang="en-US" u="none" dirty="0" smtClean="0">
                <a:solidFill>
                  <a:schemeClr val="accent5"/>
                </a:solidFill>
              </a:rPr>
              <a:t>Dean,  Thomas </a:t>
            </a:r>
            <a:r>
              <a:rPr lang="en-US" u="none" dirty="0" err="1" smtClean="0">
                <a:solidFill>
                  <a:schemeClr val="accent5"/>
                </a:solidFill>
              </a:rPr>
              <a:t>Harriot</a:t>
            </a:r>
            <a:r>
              <a:rPr lang="en-US" u="none" dirty="0" smtClean="0">
                <a:solidFill>
                  <a:schemeClr val="accent5"/>
                </a:solidFill>
              </a:rPr>
              <a:t> College of Arts and Sciences</a:t>
            </a:r>
          </a:p>
          <a:p>
            <a:pPr algn="ctr"/>
            <a:r>
              <a:rPr lang="en-US" u="none" dirty="0" smtClean="0">
                <a:solidFill>
                  <a:schemeClr val="accent5"/>
                </a:solidFill>
              </a:rPr>
              <a:t>Professor</a:t>
            </a:r>
            <a:r>
              <a:rPr lang="en-US" u="none" dirty="0">
                <a:solidFill>
                  <a:schemeClr val="accent5"/>
                </a:solidFill>
              </a:rPr>
              <a:t>, </a:t>
            </a:r>
            <a:r>
              <a:rPr lang="en-US" u="none" dirty="0" smtClean="0">
                <a:solidFill>
                  <a:schemeClr val="accent5"/>
                </a:solidFill>
              </a:rPr>
              <a:t> Department </a:t>
            </a:r>
            <a:r>
              <a:rPr lang="en-US" u="none" dirty="0">
                <a:solidFill>
                  <a:schemeClr val="accent5"/>
                </a:solidFill>
              </a:rPr>
              <a:t>of Biology</a:t>
            </a:r>
          </a:p>
          <a:p>
            <a:pPr algn="ctr"/>
            <a:r>
              <a:rPr lang="en-US" u="none" dirty="0" smtClean="0">
                <a:solidFill>
                  <a:schemeClr val="accent5"/>
                </a:solidFill>
              </a:rPr>
              <a:t>East </a:t>
            </a:r>
            <a:r>
              <a:rPr lang="en-US" u="none" dirty="0">
                <a:solidFill>
                  <a:schemeClr val="accent5"/>
                </a:solidFill>
              </a:rPr>
              <a:t>Carolina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0292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b="1" dirty="0" smtClean="0"/>
              <a:t>Governing Bodies and the General Public</a:t>
            </a:r>
          </a:p>
          <a:p>
            <a:pPr>
              <a:spcBef>
                <a:spcPts val="0"/>
              </a:spcBef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Public View</a:t>
            </a:r>
          </a:p>
          <a:p>
            <a:r>
              <a:rPr lang="en-US" dirty="0" smtClean="0"/>
              <a:t>T/R/S are distinct, compartmentalized activities that compete for time – zero sum – more of one means less of another.</a:t>
            </a:r>
          </a:p>
          <a:p>
            <a:r>
              <a:rPr lang="en-US" dirty="0" smtClean="0"/>
              <a:t>Focus on transmission of knowledge.</a:t>
            </a:r>
          </a:p>
          <a:p>
            <a:pPr>
              <a:buNone/>
            </a:pPr>
            <a:r>
              <a:rPr lang="en-US" b="1" dirty="0" smtClean="0"/>
              <a:t>Academic View</a:t>
            </a:r>
          </a:p>
          <a:p>
            <a:r>
              <a:rPr lang="en-US" dirty="0" smtClean="0"/>
              <a:t>T/R/S are overlapping and integrated efforts that lead to generation, transmission and application of knowledge.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 dirty="0" smtClean="0"/>
              <a:t>Faculty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Faculty Reaction</a:t>
            </a:r>
          </a:p>
          <a:p>
            <a:r>
              <a:rPr lang="en-US" sz="2800" dirty="0" smtClean="0"/>
              <a:t>Most faculty members also don’t understand what their colleagues in different disciplines do.</a:t>
            </a:r>
          </a:p>
          <a:p>
            <a:r>
              <a:rPr lang="en-US" sz="2800" dirty="0" smtClean="0"/>
              <a:t>Humanities, fine and performing arts, social sciences, natural sciences, mathematics, education, business, health sciences.</a:t>
            </a:r>
          </a:p>
          <a:p>
            <a:r>
              <a:rPr lang="en-US" sz="2800" dirty="0" smtClean="0"/>
              <a:t>Concern that workloads are imposed on faculty rather than negotiated.</a:t>
            </a:r>
          </a:p>
          <a:p>
            <a:r>
              <a:rPr lang="en-US" sz="2800" dirty="0" smtClean="0"/>
              <a:t>You’re using a spreadsheet to determine my annual performance evaluation.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Definitions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What is a course?      Does 2/2 = 2/2?</a:t>
            </a:r>
          </a:p>
          <a:p>
            <a:r>
              <a:rPr lang="en-US" dirty="0" smtClean="0"/>
              <a:t>Laboratory courses</a:t>
            </a:r>
          </a:p>
          <a:p>
            <a:r>
              <a:rPr lang="en-US" dirty="0" smtClean="0"/>
              <a:t>Large auditorium lecture sections</a:t>
            </a:r>
          </a:p>
          <a:p>
            <a:r>
              <a:rPr lang="en-US" dirty="0" smtClean="0"/>
              <a:t>Seminar courses</a:t>
            </a:r>
          </a:p>
          <a:p>
            <a:r>
              <a:rPr lang="en-US" dirty="0" smtClean="0"/>
              <a:t>Undergraduate  </a:t>
            </a:r>
            <a:r>
              <a:rPr lang="en-US" dirty="0" err="1" smtClean="0"/>
              <a:t>vs</a:t>
            </a:r>
            <a:r>
              <a:rPr lang="en-US" dirty="0" smtClean="0"/>
              <a:t>  Masters  </a:t>
            </a:r>
            <a:r>
              <a:rPr lang="en-US" dirty="0" err="1" smtClean="0"/>
              <a:t>vs</a:t>
            </a:r>
            <a:r>
              <a:rPr lang="en-US" dirty="0" smtClean="0"/>
              <a:t>  PhD</a:t>
            </a:r>
          </a:p>
          <a:p>
            <a:r>
              <a:rPr lang="en-US" dirty="0" smtClean="0"/>
              <a:t>Research supervision</a:t>
            </a:r>
          </a:p>
          <a:p>
            <a:r>
              <a:rPr lang="en-US" dirty="0" smtClean="0"/>
              <a:t>Thesis and dissertation supervision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b="1" dirty="0" smtClean="0"/>
              <a:t>Tenure and Promotion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Tenure and Promotion Expectations</a:t>
            </a:r>
          </a:p>
          <a:p>
            <a:r>
              <a:rPr lang="en-US" dirty="0" smtClean="0"/>
              <a:t>T &amp; P criteria are paramount</a:t>
            </a:r>
          </a:p>
          <a:p>
            <a:r>
              <a:rPr lang="en-US" dirty="0" smtClean="0"/>
              <a:t>Workload assignments should not interfere or conflict with T &amp; P expectations</a:t>
            </a:r>
          </a:p>
          <a:p>
            <a:r>
              <a:rPr lang="en-US" dirty="0" smtClean="0"/>
              <a:t>Variation from standard workload expectations should be used with caution (if at all) with pre-tenure faculty.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2286000"/>
          </a:xfrm>
        </p:spPr>
        <p:txBody>
          <a:bodyPr/>
          <a:lstStyle/>
          <a:p>
            <a:r>
              <a:rPr lang="en-US" b="1" dirty="0" smtClean="0"/>
              <a:t>Workload Policy </a:t>
            </a:r>
            <a:br>
              <a:rPr lang="en-US" b="1" dirty="0" smtClean="0"/>
            </a:br>
            <a:r>
              <a:rPr lang="en-US" b="1" dirty="0" smtClean="0"/>
              <a:t>Considerations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 of Workload Management Models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924800" cy="4114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At all levels </a:t>
            </a:r>
            <a:r>
              <a:rPr lang="en-US" sz="2000" b="1" dirty="0" smtClean="0"/>
              <a:t>(university, college, department, program, faculty):</a:t>
            </a:r>
          </a:p>
          <a:p>
            <a:r>
              <a:rPr lang="en-US" dirty="0" smtClean="0"/>
              <a:t>Meet the mission expectations</a:t>
            </a:r>
          </a:p>
          <a:p>
            <a:r>
              <a:rPr lang="en-US" dirty="0" smtClean="0"/>
              <a:t>Assure that teaching and scholarship expectations are met</a:t>
            </a:r>
          </a:p>
          <a:p>
            <a:r>
              <a:rPr lang="en-US" dirty="0" smtClean="0"/>
              <a:t>Assure understanding of all parties</a:t>
            </a:r>
          </a:p>
          <a:p>
            <a:r>
              <a:rPr lang="en-US" dirty="0" smtClean="0"/>
              <a:t>Provide framework for evaluation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Features of Flexible and Differentiated Workload Models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r>
              <a:rPr lang="en-US" dirty="0" smtClean="0"/>
              <a:t>Allow faculty members to deviate from standard workloads</a:t>
            </a:r>
          </a:p>
          <a:p>
            <a:r>
              <a:rPr lang="en-US" dirty="0" smtClean="0"/>
              <a:t>Provide flexibility for faculty and disciplines</a:t>
            </a:r>
          </a:p>
          <a:p>
            <a:r>
              <a:rPr lang="en-US" dirty="0" smtClean="0"/>
              <a:t>Not mandatory  -  provide for negotiated agreement, rather than imposed workload assignments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b="1" dirty="0" smtClean="0"/>
              <a:t>Features of Flexible and Differentiated Workload Models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4114800"/>
          </a:xfrm>
        </p:spPr>
        <p:txBody>
          <a:bodyPr/>
          <a:lstStyle/>
          <a:p>
            <a:r>
              <a:rPr lang="en-US" dirty="0" smtClean="0"/>
              <a:t>Recognize aptitudes and preferences of individual faculty members</a:t>
            </a:r>
          </a:p>
          <a:p>
            <a:r>
              <a:rPr lang="en-US" dirty="0" smtClean="0"/>
              <a:t>Recognize stages of careers;  Career trajectory</a:t>
            </a:r>
          </a:p>
          <a:p>
            <a:r>
              <a:rPr lang="en-US" dirty="0" smtClean="0"/>
              <a:t>Recognize discipline differences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905000"/>
            <a:ext cx="7772400" cy="2286000"/>
          </a:xfrm>
        </p:spPr>
        <p:txBody>
          <a:bodyPr/>
          <a:lstStyle/>
          <a:p>
            <a:r>
              <a:rPr lang="en-US" b="1" dirty="0" smtClean="0"/>
              <a:t>An Example from the University of North Carolina System</a:t>
            </a:r>
            <a:endParaRPr 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r>
              <a:rPr lang="en-US" dirty="0" smtClean="0"/>
              <a:t>15 University Campuses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Undergraduate, Comprehensive Masters, Historically Black </a:t>
            </a:r>
            <a:r>
              <a:rPr lang="en-US" dirty="0" err="1" smtClean="0"/>
              <a:t>Institutions,Research</a:t>
            </a:r>
            <a:r>
              <a:rPr lang="en-US" dirty="0" smtClean="0"/>
              <a:t> II, Research I (flagships)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SCH Enrollment Change Funding Model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There’s nothing new . . 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Ernest L. Boyer,  1990,  Scholarship Reconsidered:  Priorities for the professoriate.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Howard </a:t>
            </a:r>
            <a:r>
              <a:rPr lang="en-US" sz="2400" dirty="0" err="1" smtClean="0"/>
              <a:t>Mancing</a:t>
            </a:r>
            <a:r>
              <a:rPr lang="en-US" sz="2400" dirty="0" smtClean="0"/>
              <a:t>,  1994,  A theory of faculty workload.  ADFL Bulletin.  25 (3):  31-37.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Gary S. </a:t>
            </a:r>
            <a:r>
              <a:rPr lang="en-US" sz="2400" dirty="0" err="1" smtClean="0"/>
              <a:t>Krahenbuhl</a:t>
            </a:r>
            <a:r>
              <a:rPr lang="en-US" sz="2400" dirty="0" smtClean="0"/>
              <a:t>,  1997,  The Integration of Faculty Responsibilities and Institutional Needs.  Arizona State University. http://is.asu.edu/workload/resources/faculty.html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Base workload is 12 hours/semester</a:t>
            </a:r>
          </a:p>
          <a:p>
            <a:r>
              <a:rPr lang="en-US" dirty="0" smtClean="0"/>
              <a:t>Undergraduate</a:t>
            </a:r>
          </a:p>
          <a:p>
            <a:pPr>
              <a:buNone/>
            </a:pPr>
            <a:r>
              <a:rPr lang="en-US" dirty="0" smtClean="0"/>
              <a:t>	12 hrs @ 3 hrs per course = 4 courses or 4/4</a:t>
            </a:r>
          </a:p>
          <a:p>
            <a:endParaRPr lang="en-US" dirty="0" smtClean="0"/>
          </a:p>
          <a:p>
            <a:r>
              <a:rPr lang="en-US" dirty="0" smtClean="0"/>
              <a:t>Graduate</a:t>
            </a:r>
          </a:p>
          <a:p>
            <a:pPr>
              <a:buNone/>
            </a:pPr>
            <a:r>
              <a:rPr lang="en-US" dirty="0" smtClean="0"/>
              <a:t>	9 hrs @ 3 hrs per course  =  3 courses or 3/3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What is a course?</a:t>
            </a:r>
          </a:p>
          <a:p>
            <a:r>
              <a:rPr lang="en-US" dirty="0" smtClean="0"/>
              <a:t>Standard 3 hour course</a:t>
            </a:r>
          </a:p>
          <a:p>
            <a:r>
              <a:rPr lang="en-US" dirty="0" smtClean="0"/>
              <a:t>Section Size:  Undergraduate enrollment can be 20 to over 500</a:t>
            </a:r>
          </a:p>
          <a:p>
            <a:r>
              <a:rPr lang="en-US" dirty="0" smtClean="0"/>
              <a:t>Introductory or General Education</a:t>
            </a:r>
          </a:p>
          <a:p>
            <a:r>
              <a:rPr lang="en-US" dirty="0" smtClean="0"/>
              <a:t>Upper division undergraduate</a:t>
            </a:r>
          </a:p>
          <a:p>
            <a:r>
              <a:rPr lang="en-US" dirty="0" smtClean="0"/>
              <a:t>Undergraduate  </a:t>
            </a:r>
            <a:r>
              <a:rPr lang="en-US" dirty="0" err="1" smtClean="0"/>
              <a:t>vs</a:t>
            </a:r>
            <a:r>
              <a:rPr lang="en-US" dirty="0" smtClean="0"/>
              <a:t>  Masters  </a:t>
            </a:r>
            <a:r>
              <a:rPr lang="en-US" dirty="0" err="1" smtClean="0"/>
              <a:t>vs</a:t>
            </a:r>
            <a:r>
              <a:rPr lang="en-US" dirty="0" smtClean="0"/>
              <a:t>  PhD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What is a course?</a:t>
            </a:r>
          </a:p>
          <a:p>
            <a:r>
              <a:rPr lang="en-US" dirty="0" smtClean="0"/>
              <a:t>Laboratory courses</a:t>
            </a:r>
          </a:p>
          <a:p>
            <a:r>
              <a:rPr lang="en-US" dirty="0" smtClean="0"/>
              <a:t>Seminar courses; Special Topics</a:t>
            </a:r>
          </a:p>
          <a:p>
            <a:r>
              <a:rPr lang="en-US" dirty="0" smtClean="0"/>
              <a:t>Internships; Practicum;  Student Teaching</a:t>
            </a:r>
          </a:p>
          <a:p>
            <a:r>
              <a:rPr lang="en-US" dirty="0" smtClean="0"/>
              <a:t>Research supervision</a:t>
            </a:r>
          </a:p>
          <a:p>
            <a:r>
              <a:rPr lang="en-US" dirty="0" smtClean="0"/>
              <a:t>Thesis and dissertation supervision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Discipline Considerations</a:t>
            </a:r>
          </a:p>
          <a:p>
            <a:r>
              <a:rPr lang="en-US" dirty="0" smtClean="0"/>
              <a:t>General Education – large sections</a:t>
            </a:r>
          </a:p>
          <a:p>
            <a:r>
              <a:rPr lang="en-US" dirty="0" smtClean="0"/>
              <a:t>Standard 3 hr didactic courses</a:t>
            </a:r>
          </a:p>
          <a:p>
            <a:r>
              <a:rPr lang="en-US" dirty="0" smtClean="0"/>
              <a:t>Natural Sciences with labs</a:t>
            </a:r>
          </a:p>
          <a:p>
            <a:r>
              <a:rPr lang="en-US" dirty="0" smtClean="0"/>
              <a:t>Music, theater, dance, fine arts – practice</a:t>
            </a:r>
          </a:p>
          <a:p>
            <a:r>
              <a:rPr lang="en-US" dirty="0" smtClean="0"/>
              <a:t>Math, English and Foreign Languages – small sections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Discipline Considerations</a:t>
            </a:r>
          </a:p>
          <a:p>
            <a:endParaRPr lang="en-US" dirty="0" smtClean="0"/>
          </a:p>
          <a:p>
            <a:r>
              <a:rPr lang="en-US" dirty="0" smtClean="0"/>
              <a:t>Professional Programs</a:t>
            </a:r>
          </a:p>
          <a:p>
            <a:pPr>
              <a:buNone/>
            </a:pPr>
            <a:r>
              <a:rPr lang="en-US" dirty="0" smtClean="0"/>
              <a:t>		Nursing		Health Sciences</a:t>
            </a:r>
          </a:p>
          <a:p>
            <a:pPr>
              <a:buNone/>
            </a:pPr>
            <a:r>
              <a:rPr lang="en-US" dirty="0" smtClean="0"/>
              <a:t>		Education		Business</a:t>
            </a:r>
          </a:p>
          <a:p>
            <a:pPr>
              <a:buNone/>
            </a:pPr>
            <a:r>
              <a:rPr lang="en-US" dirty="0" smtClean="0"/>
              <a:t>		Engineering	Social Work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A Complex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SCH Production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 general measure of scope of instruction</a:t>
            </a:r>
          </a:p>
          <a:p>
            <a:r>
              <a:rPr lang="en-US" dirty="0" smtClean="0"/>
              <a:t>Quantitative,  </a:t>
            </a:r>
            <a:r>
              <a:rPr lang="en-US" b="1" dirty="0" smtClean="0"/>
              <a:t>NOT</a:t>
            </a:r>
            <a:r>
              <a:rPr lang="en-US" dirty="0" smtClean="0"/>
              <a:t> qualitative</a:t>
            </a:r>
          </a:p>
          <a:p>
            <a:r>
              <a:rPr lang="en-US" dirty="0" smtClean="0"/>
              <a:t>Can set up competition;  zero sum game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</a:t>
            </a:r>
            <a:r>
              <a:rPr lang="en-US" sz="3200" b="1" dirty="0" smtClean="0"/>
              <a:t>Enrollment Change Funding Model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114800"/>
          </a:xfrm>
        </p:spPr>
        <p:txBody>
          <a:bodyPr/>
          <a:lstStyle/>
          <a:p>
            <a:r>
              <a:rPr lang="en-US" dirty="0" smtClean="0"/>
              <a:t>Designed for system-level allocation of resources to whole institutions</a:t>
            </a:r>
          </a:p>
          <a:p>
            <a:r>
              <a:rPr lang="en-US" dirty="0" smtClean="0"/>
              <a:t>Based on a growth model</a:t>
            </a:r>
          </a:p>
          <a:p>
            <a:r>
              <a:rPr lang="en-US" dirty="0" smtClean="0"/>
              <a:t>Accounts for some variability from Disciplines and Level of Instruction</a:t>
            </a:r>
          </a:p>
          <a:p>
            <a:r>
              <a:rPr lang="en-US" dirty="0" smtClean="0"/>
              <a:t>Attempts to be equitable across a complex state-wide system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</a:t>
            </a:r>
            <a:r>
              <a:rPr lang="en-US" sz="3200" b="1" dirty="0" smtClean="0"/>
              <a:t>Enrollment Change Funding Model</a:t>
            </a:r>
            <a:endParaRPr lang="en-US" sz="3600" b="1" dirty="0"/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 t="3377" r="-1057"/>
          <a:stretch>
            <a:fillRect/>
          </a:stretch>
        </p:blipFill>
        <p:spPr bwMode="auto">
          <a:xfrm>
            <a:off x="1752600" y="1371600"/>
            <a:ext cx="5638800" cy="5334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University of North Carolina System:  </a:t>
            </a:r>
            <a:r>
              <a:rPr lang="en-US" sz="3200" b="1" dirty="0" smtClean="0"/>
              <a:t>Enrollment Change Funding Model</a:t>
            </a:r>
            <a:endParaRPr lang="en-US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216" t="21632" r="4721"/>
          <a:stretch>
            <a:fillRect/>
          </a:stretch>
        </p:blipFill>
        <p:spPr bwMode="auto">
          <a:xfrm>
            <a:off x="1524000" y="2286791"/>
            <a:ext cx="6019800" cy="266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b="1" dirty="0" smtClean="0"/>
              <a:t>Developing College-wide Strategies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There’s nothing new . . 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543800" cy="41148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As legislatures and governing boards look for ways to provide access to higher education at a reasonable cost, attention frequently turns to the teaching loads of university faculty.  The popular view is that faculty members are underutilized in teaching and preoccupied with their research.  A redirection of faculty effort, away from research and toward teaching, is a common prescription for providing more classes without increasing costs.</a:t>
            </a:r>
          </a:p>
          <a:p>
            <a:pPr>
              <a:buNone/>
            </a:pPr>
            <a:r>
              <a:rPr lang="en-US" sz="2400" dirty="0" smtClean="0"/>
              <a:t>			</a:t>
            </a:r>
            <a:r>
              <a:rPr lang="en-US" sz="1800" dirty="0" smtClean="0"/>
              <a:t>Gary S. </a:t>
            </a:r>
            <a:r>
              <a:rPr lang="en-US" sz="1800" dirty="0" err="1" smtClean="0"/>
              <a:t>Krahenbuhl</a:t>
            </a:r>
            <a:r>
              <a:rPr lang="en-US" sz="1800" dirty="0" smtClean="0"/>
              <a:t>,  Arizona State Univ.,  1997</a:t>
            </a:r>
            <a:endParaRPr lang="en-US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Workload Policies or SOPs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r>
              <a:rPr lang="en-US" dirty="0" smtClean="0"/>
              <a:t>Workload = Teaching / Research / Service</a:t>
            </a:r>
          </a:p>
          <a:p>
            <a:r>
              <a:rPr lang="en-US" dirty="0" smtClean="0"/>
              <a:t>Flexibility for different department and faculty situations</a:t>
            </a:r>
          </a:p>
          <a:p>
            <a:r>
              <a:rPr lang="en-US" dirty="0" smtClean="0"/>
              <a:t>Recognizes change over time</a:t>
            </a:r>
          </a:p>
          <a:p>
            <a:r>
              <a:rPr lang="en-US" dirty="0" smtClean="0"/>
              <a:t>Negotiated agreement, rather than an imposed workload on a faculty member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4346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none" dirty="0" smtClean="0">
                <a:solidFill>
                  <a:schemeClr val="tx1"/>
                </a:solidFill>
              </a:rPr>
              <a:t>General Considerations</a:t>
            </a:r>
            <a:endParaRPr lang="en-US" sz="3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Workload Policies or SOPs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r>
              <a:rPr lang="en-US" dirty="0" smtClean="0"/>
              <a:t>Focus is on the department collective load</a:t>
            </a:r>
          </a:p>
          <a:p>
            <a:r>
              <a:rPr lang="en-US" dirty="0" smtClean="0"/>
              <a:t>Department chair has responsibility to balance individual expectations with  collective expectations for the department.  Teaching/Research/Service – all three.</a:t>
            </a:r>
          </a:p>
          <a:p>
            <a:r>
              <a:rPr lang="en-US" dirty="0" smtClean="0"/>
              <a:t>Chair must balance SCH production, course offerings, general education with faculty scholarship and research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4346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none" dirty="0" smtClean="0">
                <a:solidFill>
                  <a:schemeClr val="tx1"/>
                </a:solidFill>
              </a:rPr>
              <a:t>General Considerations</a:t>
            </a:r>
            <a:endParaRPr lang="en-US" sz="3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Workload Policies or SOPs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2362200"/>
            <a:ext cx="7772400" cy="4114800"/>
          </a:xfrm>
        </p:spPr>
        <p:txBody>
          <a:bodyPr/>
          <a:lstStyle/>
          <a:p>
            <a:r>
              <a:rPr lang="en-US" dirty="0" smtClean="0"/>
              <a:t>Tenure and promotion expectations remain</a:t>
            </a:r>
          </a:p>
          <a:p>
            <a:r>
              <a:rPr lang="en-US" dirty="0" smtClean="0"/>
              <a:t>Used mostly for post-tenure faculty</a:t>
            </a:r>
          </a:p>
          <a:p>
            <a:r>
              <a:rPr lang="en-US" dirty="0" smtClean="0"/>
              <a:t>Annual evaluations must align with negotiated workload expectations.</a:t>
            </a:r>
          </a:p>
          <a:p>
            <a:r>
              <a:rPr lang="en-US" dirty="0" smtClean="0"/>
              <a:t>Rewards (salary increases) should also align with workload and evaluation.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4185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none" dirty="0" smtClean="0">
                <a:solidFill>
                  <a:schemeClr val="tx1"/>
                </a:solidFill>
              </a:rPr>
              <a:t>Special Considerations</a:t>
            </a:r>
            <a:endParaRPr lang="en-US" sz="3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Workload Policies or SOPs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495800"/>
          </a:xfrm>
        </p:spPr>
        <p:txBody>
          <a:bodyPr/>
          <a:lstStyle/>
          <a:p>
            <a:r>
              <a:rPr lang="en-US" dirty="0" smtClean="0"/>
              <a:t>Keep SCH production up.  Like it or not, dropping SCH production will be noticed.</a:t>
            </a:r>
          </a:p>
          <a:p>
            <a:r>
              <a:rPr lang="en-US" dirty="0" smtClean="0"/>
              <a:t>Modify frequency and pattern of course offerings for efficiency.</a:t>
            </a:r>
          </a:p>
          <a:p>
            <a:pPr>
              <a:buNone/>
            </a:pPr>
            <a:r>
              <a:rPr lang="en-US" dirty="0" smtClean="0"/>
              <a:t>		Offer less often		Cross-listing</a:t>
            </a:r>
          </a:p>
          <a:p>
            <a:pPr>
              <a:buNone/>
            </a:pPr>
            <a:r>
              <a:rPr lang="en-US" dirty="0" smtClean="0"/>
              <a:t>		Switch to every other semester or year</a:t>
            </a:r>
          </a:p>
          <a:p>
            <a:r>
              <a:rPr lang="en-US" dirty="0" smtClean="0"/>
              <a:t>Increase class size, while maintaining instructional quality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4139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none" dirty="0" smtClean="0">
                <a:solidFill>
                  <a:schemeClr val="tx1"/>
                </a:solidFill>
              </a:rPr>
              <a:t>Department Strategies</a:t>
            </a:r>
            <a:endParaRPr lang="en-US" sz="3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Workload Policies or SOPs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Buy Outs from External Sources</a:t>
            </a:r>
          </a:p>
          <a:p>
            <a:r>
              <a:rPr lang="en-US" dirty="0" smtClean="0"/>
              <a:t>External funding pays to hire an instructor</a:t>
            </a:r>
          </a:p>
          <a:p>
            <a:r>
              <a:rPr lang="en-US" dirty="0" smtClean="0"/>
              <a:t>Grants, contracts</a:t>
            </a:r>
          </a:p>
          <a:p>
            <a:r>
              <a:rPr lang="en-US" dirty="0" smtClean="0"/>
              <a:t>Federal, state, private foundations</a:t>
            </a:r>
          </a:p>
          <a:p>
            <a:r>
              <a:rPr lang="en-US" dirty="0" smtClean="0"/>
              <a:t>Corporate grants</a:t>
            </a:r>
          </a:p>
          <a:p>
            <a:r>
              <a:rPr lang="en-US" dirty="0" smtClean="0"/>
              <a:t>Other universities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6194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none" dirty="0" smtClean="0">
                <a:solidFill>
                  <a:schemeClr val="tx1"/>
                </a:solidFill>
              </a:rPr>
              <a:t>Other Department Considerations</a:t>
            </a:r>
            <a:endParaRPr lang="en-US" sz="3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Workload Policies or SOPs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495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Buy Outs from Internal Sources</a:t>
            </a:r>
          </a:p>
          <a:p>
            <a:r>
              <a:rPr lang="en-US" dirty="0" smtClean="0"/>
              <a:t>Funding from other institutional units</a:t>
            </a:r>
          </a:p>
          <a:p>
            <a:r>
              <a:rPr lang="en-US" dirty="0" smtClean="0"/>
              <a:t>Administrative duties</a:t>
            </a:r>
          </a:p>
          <a:p>
            <a:r>
              <a:rPr lang="en-US" dirty="0" smtClean="0"/>
              <a:t>Interim appointments</a:t>
            </a:r>
          </a:p>
          <a:p>
            <a:r>
              <a:rPr lang="en-US" dirty="0" smtClean="0"/>
              <a:t>Research centers or institutes</a:t>
            </a:r>
          </a:p>
          <a:p>
            <a:r>
              <a:rPr lang="en-US" dirty="0" smtClean="0"/>
              <a:t>Special funded projects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61949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u="none" dirty="0" smtClean="0">
                <a:solidFill>
                  <a:schemeClr val="tx1"/>
                </a:solidFill>
              </a:rPr>
              <a:t>Other Department Considerations</a:t>
            </a:r>
            <a:endParaRPr lang="en-US" sz="3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981200"/>
          </a:xfrm>
        </p:spPr>
        <p:txBody>
          <a:bodyPr/>
          <a:lstStyle/>
          <a:p>
            <a:r>
              <a:rPr lang="en-US" b="1" dirty="0" smtClean="0"/>
              <a:t>East Carolina Workload Analysis Model</a:t>
            </a:r>
            <a:endParaRPr lang="en-US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 dirty="0" smtClean="0"/>
              <a:t>ECU Workload Analysis Spreadsheet</a:t>
            </a:r>
            <a:endParaRPr lang="en-US" b="1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1371600"/>
            <a:ext cx="2576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chemeClr val="accent2">
                    <a:lumMod val="50000"/>
                  </a:schemeClr>
                </a:solidFill>
              </a:rPr>
              <a:t>Department Data File</a:t>
            </a:r>
            <a:endParaRPr lang="en-US" u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7200" y="1845727"/>
          <a:ext cx="8229600" cy="4783673"/>
        </p:xfrm>
        <a:graphic>
          <a:graphicData uri="http://schemas.openxmlformats.org/presentationml/2006/ole">
            <p:oleObj spid="_x0000_s7170" name="Worksheet" r:id="rId3" imgW="10420459" imgH="6753276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ECU Workload Analysis Spreadsheet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752600"/>
            <a:ext cx="2576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chemeClr val="accent2">
                    <a:lumMod val="50000"/>
                  </a:schemeClr>
                </a:solidFill>
              </a:rPr>
              <a:t>Department Data File</a:t>
            </a:r>
            <a:endParaRPr lang="en-US" u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5537" name="Object 1"/>
          <p:cNvGraphicFramePr>
            <a:graphicFrameLocks noChangeAspect="1"/>
          </p:cNvGraphicFramePr>
          <p:nvPr/>
        </p:nvGraphicFramePr>
        <p:xfrm>
          <a:off x="533400" y="2188355"/>
          <a:ext cx="8077200" cy="4593445"/>
        </p:xfrm>
        <a:graphic>
          <a:graphicData uri="http://schemas.openxmlformats.org/presentationml/2006/ole">
            <p:oleObj spid="_x0000_s65537" name="Worksheet" r:id="rId3" imgW="10658465" imgH="6753276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 dirty="0" smtClean="0"/>
              <a:t>ECU Workload Analysis Spreadsheet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524000"/>
            <a:ext cx="3639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chemeClr val="accent2">
                    <a:lumMod val="50000"/>
                  </a:schemeClr>
                </a:solidFill>
              </a:rPr>
              <a:t>Department Workload Analysis</a:t>
            </a:r>
            <a:endParaRPr lang="en-US" u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228600" y="2133600"/>
          <a:ext cx="8756650" cy="4343400"/>
        </p:xfrm>
        <a:graphic>
          <a:graphicData uri="http://schemas.openxmlformats.org/presentationml/2006/ole">
            <p:oleObj spid="_x0000_s64515" name="Worksheet" r:id="rId3" imgW="13239834" imgH="7286586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Workload Management at the College Level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r>
              <a:rPr lang="en-US" dirty="0" smtClean="0"/>
              <a:t>Workloads are implemented by department chairs in an interaction with individual faculty members.</a:t>
            </a:r>
          </a:p>
          <a:p>
            <a:r>
              <a:rPr lang="en-US" dirty="0" smtClean="0"/>
              <a:t>Deans must manage the workload expectations of various departments and disciplines across the whole college.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 dirty="0" smtClean="0"/>
              <a:t>ECU Workload Analysis Spreadsheet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524000"/>
            <a:ext cx="3639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chemeClr val="accent2">
                    <a:lumMod val="50000"/>
                  </a:schemeClr>
                </a:solidFill>
              </a:rPr>
              <a:t>Department Workload Analysis</a:t>
            </a:r>
            <a:endParaRPr lang="en-US" u="none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3489" name="Object 1"/>
          <p:cNvGraphicFramePr>
            <a:graphicFrameLocks noChangeAspect="1"/>
          </p:cNvGraphicFramePr>
          <p:nvPr/>
        </p:nvGraphicFramePr>
        <p:xfrm>
          <a:off x="1371600" y="1524000"/>
          <a:ext cx="6324600" cy="4926530"/>
        </p:xfrm>
        <a:graphic>
          <a:graphicData uri="http://schemas.openxmlformats.org/presentationml/2006/ole">
            <p:oleObj spid="_x0000_s63489" name="Worksheet" r:id="rId3" imgW="8429519" imgH="7286586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 dirty="0" smtClean="0"/>
              <a:t>Features from Other Models</a:t>
            </a:r>
            <a:br>
              <a:rPr lang="en-US" b="1" dirty="0" smtClean="0"/>
            </a:br>
            <a:r>
              <a:rPr lang="en-US" sz="2400" b="1" dirty="0" err="1" smtClean="0"/>
              <a:t>Univ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Colo</a:t>
            </a:r>
            <a:r>
              <a:rPr lang="en-US" sz="2400" b="1" dirty="0" smtClean="0"/>
              <a:t> –Denver; Arizona State </a:t>
            </a:r>
            <a:r>
              <a:rPr lang="en-US" sz="2400" b="1" dirty="0" err="1" smtClean="0"/>
              <a:t>Univ</a:t>
            </a:r>
            <a:r>
              <a:rPr lang="en-US" sz="2400" b="1" dirty="0" smtClean="0"/>
              <a:t>; Iowa State </a:t>
            </a:r>
            <a:r>
              <a:rPr lang="en-US" sz="2400" b="1" dirty="0" err="1" smtClean="0"/>
              <a:t>Univ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r>
              <a:rPr lang="en-US" dirty="0" smtClean="0"/>
              <a:t>Assume 40/40/20 for all faculty</a:t>
            </a:r>
          </a:p>
          <a:p>
            <a:r>
              <a:rPr lang="en-US" dirty="0" smtClean="0"/>
              <a:t>Can adjust any category up or down</a:t>
            </a:r>
          </a:p>
          <a:p>
            <a:r>
              <a:rPr lang="en-US" dirty="0" smtClean="0"/>
              <a:t>No less than 10% in any category</a:t>
            </a:r>
          </a:p>
          <a:p>
            <a:r>
              <a:rPr lang="en-US" dirty="0" smtClean="0"/>
              <a:t>Must apply for adjustment</a:t>
            </a:r>
          </a:p>
          <a:p>
            <a:r>
              <a:rPr lang="en-US" dirty="0" smtClean="0"/>
              <a:t>Agreement by faculty, chair, dean</a:t>
            </a:r>
          </a:p>
          <a:p>
            <a:r>
              <a:rPr lang="en-US" dirty="0" smtClean="0"/>
              <a:t>Changes active for one semester, one year</a:t>
            </a:r>
          </a:p>
          <a:p>
            <a:r>
              <a:rPr lang="en-US" dirty="0" smtClean="0"/>
              <a:t>Reverts back to default 40/40/20 at end of agreement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r>
              <a:rPr lang="en-US" b="1" dirty="0" smtClean="0"/>
              <a:t>Questions and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429000"/>
            <a:ext cx="7772400" cy="28956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Alan R. White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Dean,  Thomas </a:t>
            </a:r>
            <a:r>
              <a:rPr lang="en-US" sz="2400" b="1" dirty="0" err="1" smtClean="0">
                <a:solidFill>
                  <a:srgbClr val="002060"/>
                </a:solidFill>
              </a:rPr>
              <a:t>Harriot</a:t>
            </a:r>
            <a:r>
              <a:rPr lang="en-US" sz="2400" b="1" dirty="0" smtClean="0">
                <a:solidFill>
                  <a:srgbClr val="002060"/>
                </a:solidFill>
              </a:rPr>
              <a:t> College of Arts and Sciences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Professor,  Department of Biology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East Carolina University</a:t>
            </a:r>
          </a:p>
          <a:p>
            <a:pPr>
              <a:buNone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whiteal@ecu.edu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Defining “Workload”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r>
              <a:rPr lang="en-US" u="sng" dirty="0" smtClean="0"/>
              <a:t>Not</a:t>
            </a:r>
            <a:r>
              <a:rPr lang="en-US" dirty="0" smtClean="0"/>
              <a:t> just teaching load;  Student Credit Hours</a:t>
            </a:r>
          </a:p>
          <a:p>
            <a:r>
              <a:rPr lang="en-US" dirty="0" smtClean="0"/>
              <a:t>Workload = Teaching + Research + Service</a:t>
            </a:r>
          </a:p>
          <a:p>
            <a:r>
              <a:rPr lang="en-US" dirty="0" smtClean="0"/>
              <a:t>Course Load Allocations   (Fall/Spring)</a:t>
            </a:r>
          </a:p>
          <a:p>
            <a:pPr>
              <a:buNone/>
            </a:pPr>
            <a:r>
              <a:rPr lang="en-US" dirty="0" smtClean="0"/>
              <a:t>		4/4    3/3    3/2    2/2    1/1    0/1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Percent Effort Allocations   (T / R / S)</a:t>
            </a:r>
          </a:p>
          <a:p>
            <a:pPr>
              <a:buNone/>
            </a:pPr>
            <a:r>
              <a:rPr lang="en-US" dirty="0" smtClean="0"/>
              <a:t>	  40% / 40% / 20%         20% / 60% / 20%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What do we mean by: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Variable Workload</a:t>
            </a:r>
          </a:p>
          <a:p>
            <a:r>
              <a:rPr lang="en-US" dirty="0" smtClean="0"/>
              <a:t>Differentiated Workload</a:t>
            </a:r>
          </a:p>
          <a:p>
            <a:r>
              <a:rPr lang="en-US" dirty="0" smtClean="0"/>
              <a:t>Variable Effort Allocation</a:t>
            </a:r>
          </a:p>
          <a:p>
            <a:r>
              <a:rPr lang="en-US" dirty="0" smtClean="0"/>
              <a:t>Flexible Workload Allocation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8382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Defining “Workload”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Misconceptions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Governing Bodies and the General Public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sz="2400" dirty="0" smtClean="0"/>
              <a:t>(Board of Trustees, legislators, your neighbors)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dirty="0" smtClean="0"/>
              <a:t>Think we in higher education work only 12 hours per week </a:t>
            </a:r>
          </a:p>
          <a:p>
            <a:pPr lvl="2">
              <a:buNone/>
            </a:pPr>
            <a:r>
              <a:rPr lang="en-US" dirty="0" smtClean="0"/>
              <a:t>(4/4 = 4 courses X 3 hrs = 12 hrs/week)</a:t>
            </a:r>
          </a:p>
          <a:p>
            <a:pPr lvl="2">
              <a:buNone/>
            </a:pPr>
            <a:r>
              <a:rPr lang="en-US" dirty="0" smtClean="0"/>
              <a:t>(2/2 = 2 courses X 3 hrs =   6 hrs/week)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Misconceptions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Governing Bodies and the General Public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sz="2400" dirty="0" smtClean="0"/>
              <a:t>(Board of Trustees, legislators, your neighbors)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dirty="0" smtClean="0"/>
              <a:t>Don’t understand what we do.</a:t>
            </a:r>
          </a:p>
          <a:p>
            <a:r>
              <a:rPr lang="en-US" dirty="0" smtClean="0"/>
              <a:t>Don’t understand the research/scholarship component of the university mission.</a:t>
            </a:r>
          </a:p>
          <a:p>
            <a:r>
              <a:rPr lang="en-US" dirty="0" smtClean="0"/>
              <a:t>Don’t understand how we spend our time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6172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Governing Bodies and the General Public</a:t>
            </a:r>
          </a:p>
          <a:p>
            <a:pPr>
              <a:buNone/>
            </a:pPr>
            <a:r>
              <a:rPr lang="en-US" sz="2200" dirty="0" smtClean="0"/>
              <a:t>The integration of various activities is not unique to university faculty members; it is common in the professions. The typical surgeon spends a small portion of the day in surgery, but the time spent in such activities as patient care, continuing medical education and service to a hospital board or the AMA is important to his/her professional development and practice. Attorneys spend important time in court, but their success in litigation is strongly influenced by their other professional activities. </a:t>
            </a:r>
          </a:p>
          <a:p>
            <a:pPr>
              <a:buNone/>
            </a:pPr>
            <a:r>
              <a:rPr lang="en-US" sz="2200" dirty="0" smtClean="0"/>
              <a:t>Simply put, a surgeon’s work extends beyond the operating room, the lawyer’s beyond the courtroom, and the professor’s beyond the classroom. It is the integration of a rich set of activities that leads to full effectiveness in each profession, and full benefits for the patient, client, or student.</a:t>
            </a:r>
          </a:p>
          <a:p>
            <a:pPr>
              <a:buNone/>
            </a:pPr>
            <a:r>
              <a:rPr lang="en-US" sz="2800" dirty="0" smtClean="0"/>
              <a:t>				</a:t>
            </a:r>
            <a:r>
              <a:rPr lang="en-US" sz="1800" dirty="0" smtClean="0"/>
              <a:t>Gary S. </a:t>
            </a:r>
            <a:r>
              <a:rPr lang="en-US" sz="1800" dirty="0" err="1" smtClean="0"/>
              <a:t>Krahenbuhl</a:t>
            </a:r>
            <a:r>
              <a:rPr lang="en-US" sz="1800" dirty="0" smtClean="0"/>
              <a:t>,  Arizona State Univ.,  1997</a:t>
            </a:r>
            <a:endParaRPr lang="en-US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U CFE PBL Workshop 2Sept08">
  <a:themeElements>
    <a:clrScheme name="Custom Dark Blue">
      <a:dk1>
        <a:srgbClr val="191966"/>
      </a:dk1>
      <a:lt1>
        <a:srgbClr val="191966"/>
      </a:lt1>
      <a:dk2>
        <a:srgbClr val="191966"/>
      </a:dk2>
      <a:lt2>
        <a:srgbClr val="191966"/>
      </a:lt2>
      <a:accent1>
        <a:srgbClr val="191966"/>
      </a:accent1>
      <a:accent2>
        <a:srgbClr val="191966"/>
      </a:accent2>
      <a:accent3>
        <a:srgbClr val="191966"/>
      </a:accent3>
      <a:accent4>
        <a:srgbClr val="191966"/>
      </a:accent4>
      <a:accent5>
        <a:srgbClr val="191966"/>
      </a:accent5>
      <a:accent6>
        <a:srgbClr val="191966"/>
      </a:accent6>
      <a:hlink>
        <a:srgbClr val="191966"/>
      </a:hlink>
      <a:folHlink>
        <a:srgbClr val="1919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30ECF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sng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30ECF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sng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Words>1273</Words>
  <Application>Microsoft Office PowerPoint</Application>
  <PresentationFormat>On-screen Show (4:3)</PresentationFormat>
  <Paragraphs>215</Paragraphs>
  <Slides>42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ECU CFE PBL Workshop 2Sept08</vt:lpstr>
      <vt:lpstr>Worksheet</vt:lpstr>
      <vt:lpstr>Variable Effort Allocations in Workload Models</vt:lpstr>
      <vt:lpstr>There’s nothing new . . .</vt:lpstr>
      <vt:lpstr>There’s nothing new . . .</vt:lpstr>
      <vt:lpstr>Workload Management at the College Level</vt:lpstr>
      <vt:lpstr>Defining “Workload”</vt:lpstr>
      <vt:lpstr>Slide 6</vt:lpstr>
      <vt:lpstr>Misconceptions</vt:lpstr>
      <vt:lpstr>Misconceptions</vt:lpstr>
      <vt:lpstr>Slide 9</vt:lpstr>
      <vt:lpstr>Slide 10</vt:lpstr>
      <vt:lpstr>Faculty Considerations</vt:lpstr>
      <vt:lpstr>Course Definitions</vt:lpstr>
      <vt:lpstr>Tenure and Promotion Considerations</vt:lpstr>
      <vt:lpstr>Workload Policy  Considerations</vt:lpstr>
      <vt:lpstr>Goals of Workload Management Models</vt:lpstr>
      <vt:lpstr>Features of Flexible and Differentiated Workload Models</vt:lpstr>
      <vt:lpstr>Features of Flexible and Differentiated Workload Models</vt:lpstr>
      <vt:lpstr>An Example from the University of North Carolina System</vt:lpstr>
      <vt:lpstr>University of North Carolina System:  A Complex Model</vt:lpstr>
      <vt:lpstr>University of North Carolina System:  A Complex Model</vt:lpstr>
      <vt:lpstr>University of North Carolina System:  A Complex Model</vt:lpstr>
      <vt:lpstr>University of North Carolina System:  A Complex Model</vt:lpstr>
      <vt:lpstr>University of North Carolina System:  A Complex Model</vt:lpstr>
      <vt:lpstr>University of North Carolina System:  A Complex Model</vt:lpstr>
      <vt:lpstr>University of North Carolina System:  A Complex Model</vt:lpstr>
      <vt:lpstr>University of North Carolina System:  Enrollment Change Funding Model</vt:lpstr>
      <vt:lpstr>University of North Carolina System:  Enrollment Change Funding Model</vt:lpstr>
      <vt:lpstr>University of North Carolina System:  Enrollment Change Funding Model</vt:lpstr>
      <vt:lpstr>Developing College-wide Strategies</vt:lpstr>
      <vt:lpstr>Workload Policies or SOPs</vt:lpstr>
      <vt:lpstr>Workload Policies or SOPs</vt:lpstr>
      <vt:lpstr>Workload Policies or SOPs</vt:lpstr>
      <vt:lpstr>Workload Policies or SOPs</vt:lpstr>
      <vt:lpstr>Workload Policies or SOPs</vt:lpstr>
      <vt:lpstr>Workload Policies or SOPs</vt:lpstr>
      <vt:lpstr>East Carolina Workload Analysis Model</vt:lpstr>
      <vt:lpstr>ECU Workload Analysis Spreadsheet</vt:lpstr>
      <vt:lpstr>ECU Workload Analysis Spreadsheet</vt:lpstr>
      <vt:lpstr>ECU Workload Analysis Spreadsheet</vt:lpstr>
      <vt:lpstr>ECU Workload Analysis Spreadsheet</vt:lpstr>
      <vt:lpstr>Features from Other Models Univ Colo –Denver; Arizona State Univ; Iowa State Univ</vt:lpstr>
      <vt:lpstr>Questions and Discussion</vt:lpstr>
    </vt:vector>
  </TitlesOfParts>
  <Company>East Carolina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White, Alan</dc:creator>
  <cp:lastModifiedBy>dcreyes</cp:lastModifiedBy>
  <cp:revision>60</cp:revision>
  <dcterms:created xsi:type="dcterms:W3CDTF">2011-03-23T16:08:10Z</dcterms:created>
  <dcterms:modified xsi:type="dcterms:W3CDTF">2011-04-05T15:48:09Z</dcterms:modified>
</cp:coreProperties>
</file>