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3" r:id="rId1"/>
  </p:sldMasterIdLst>
  <p:notesMasterIdLst>
    <p:notesMasterId r:id="rId28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7" r:id="rId11"/>
    <p:sldId id="273" r:id="rId12"/>
    <p:sldId id="268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4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537"/>
    <a:srgbClr val="DB7410"/>
    <a:srgbClr val="11467C"/>
    <a:srgbClr val="003A6C"/>
    <a:srgbClr val="0BA4B3"/>
    <a:srgbClr val="83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9348"/>
  </p:normalViewPr>
  <p:slideViewPr>
    <p:cSldViewPr>
      <p:cViewPr varScale="1">
        <p:scale>
          <a:sx n="69" d="100"/>
          <a:sy n="69" d="100"/>
        </p:scale>
        <p:origin x="1234" y="3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119D-5231-4F27-9AFC-FE6243F4F6D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A554-77CD-4287-9098-53229F903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1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ooseveltUniversity/?__tn__=%2CdK%2AF-R&amp;eid=ARDyOfK0QPwdwDHn7B8Akflw4X0lHujkCF_SEdLtDFWqW-K1LYjwpVb-b_Qy1M_idUWAenRhtirCkGs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A554-77CD-4287-9098-53229F903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A554-77CD-4287-9098-53229F903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Silver </a:t>
            </a:r>
            <a:r>
              <a:rPr lang="en-US" dirty="0" err="1"/>
              <a:t>Homa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Roosevelt University</a:t>
            </a:r>
            <a:r>
              <a:rPr lang="en-US" dirty="0"/>
              <a:t> biology student, McNair Scholar and research assistant for Prof. Wentz-Hunter, recently presented his research on pancreatic cancer at the Society for Redox Biology and Medicine meeting in Chicago.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A554-77CD-4287-9098-53229F903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1A554-77CD-4287-9098-53229F903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003F52-90EB-43A8-B6BC-15CE734BB0C7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490-B768-4E25-ACF5-FF903ED912A3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F9CD-F6E2-41E1-9BEE-AD142EF1844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6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5EB-6123-4488-8FAF-CF05BDFA30E4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8C2-1931-421F-A2C6-E7F4DBE2FE4D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B29-A571-4659-B1E8-4D7D8DB21C2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73EA-E3A3-4FCC-B4F6-53C09599422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52D-8CD2-4629-88F5-73D4167C176C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C82C-3E52-40E4-9629-4B11677F88F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4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3659-AA4A-4413-8101-0206C5C10F5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2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5EE2-0C03-4D16-AC59-A1AE2FC4E685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BD3BD-4B4A-4F46-8FFF-FB6546E71FE7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CCAS 2017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sustain.wordpress.com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s.roosevelt.edu/cassac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blogs.roosevelt.edu/casgrad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4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AS Logo_Peach_peach pwrpt ligh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764" r="7356" b="28464"/>
          <a:stretch/>
        </p:blipFill>
        <p:spPr>
          <a:xfrm>
            <a:off x="-17585" y="53340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495800"/>
            <a:ext cx="6259513" cy="16002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Elaine Carey, Purdue University Northwest</a:t>
            </a:r>
          </a:p>
          <a:p>
            <a:pPr algn="ctr"/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Troi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Carleton, San Francisco State University</a:t>
            </a:r>
          </a:p>
          <a:p>
            <a:pPr algn="ctr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Chris Chulos, Roosevelt University</a:t>
            </a:r>
          </a:p>
          <a:p>
            <a:pPr algn="ctr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Kim Martin, University of New Orleans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231" y="2057400"/>
            <a:ext cx="10777538" cy="15525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Metro/Urban Institutions: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It’s About Belonging — Strategies for Student and Faculty Success in the Urban/Metro Commuter Institution through Community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endParaRPr lang="en-US" sz="3200" b="1" spc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3"/>
    </mc:Choice>
    <mc:Fallback xmlns="">
      <p:transition spd="slow" advTm="51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Roosevelt University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1905000"/>
            <a:ext cx="24384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AE1ABF-63CA-D540-A8BB-25E7DDA4D3F9}"/>
              </a:ext>
            </a:extLst>
          </p:cNvPr>
          <p:cNvSpPr/>
          <p:nvPr/>
        </p:nvSpPr>
        <p:spPr>
          <a:xfrm>
            <a:off x="642143" y="2570308"/>
            <a:ext cx="4648200" cy="276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1945</a:t>
            </a:r>
          </a:p>
          <a:p>
            <a:pPr algn="ctr">
              <a:lnSpc>
                <a:spcPct val="80000"/>
              </a:lnSpc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Diversity and Inclusion (Jews and Blacks)</a:t>
            </a:r>
          </a:p>
          <a:p>
            <a:pPr algn="ctr">
              <a:lnSpc>
                <a:spcPct val="80000"/>
              </a:lnSpc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Social Justice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A7939-0EE2-B544-BEE8-2CB73624A8B3}"/>
              </a:ext>
            </a:extLst>
          </p:cNvPr>
          <p:cNvSpPr txBox="1"/>
          <p:nvPr/>
        </p:nvSpPr>
        <p:spPr>
          <a:xfrm>
            <a:off x="9401908" y="597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ADAF8F-8354-9947-B624-03B3FE0F9449}"/>
              </a:ext>
            </a:extLst>
          </p:cNvPr>
          <p:cNvSpPr/>
          <p:nvPr/>
        </p:nvSpPr>
        <p:spPr>
          <a:xfrm>
            <a:off x="6095999" y="2286000"/>
            <a:ext cx="5105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25% African American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19% Latinx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50% first-gen/low income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22% residential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DA5220-BB63-254D-8E2B-1E401F9D6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2072"/>
            <a:ext cx="3814010" cy="11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74" y="1227667"/>
            <a:ext cx="3205956" cy="20037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#</a:t>
            </a:r>
            <a:r>
              <a:rPr lang="en-US" sz="4400" b="1" dirty="0" err="1">
                <a:solidFill>
                  <a:schemeClr val="bg1"/>
                </a:solidFill>
                <a:latin typeface="Calibri"/>
                <a:cs typeface="Calibri"/>
              </a:rPr>
              <a:t>ChicagoIsOurCampus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676400"/>
            <a:ext cx="38862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University and campus are for you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Campus as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our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space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City as campus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Diversity and inclusion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114800" y="2531707"/>
            <a:ext cx="2824956" cy="815231"/>
          </a:xfrm>
          <a:prstGeom prst="straightConnector1">
            <a:avLst/>
          </a:prstGeom>
          <a:ln w="38100" cmpd="sng">
            <a:solidFill>
              <a:srgbClr val="DB74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4098" name="Picture 2" descr="Image may contain: one or more people, sky, basketball court and outdoor">
            <a:extLst>
              <a:ext uri="{FF2B5EF4-FFF2-40B4-BE49-F238E27FC236}">
                <a16:creationId xmlns:a16="http://schemas.microsoft.com/office/drawing/2014/main" id="{D4E67C52-7845-B045-AAF2-B7141640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05" y="3346938"/>
            <a:ext cx="24193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F3E9BC-9447-ED49-AF7A-52F21B0615D9}"/>
              </a:ext>
            </a:extLst>
          </p:cNvPr>
          <p:cNvCxnSpPr>
            <a:cxnSpLocks/>
          </p:cNvCxnSpPr>
          <p:nvPr/>
        </p:nvCxnSpPr>
        <p:spPr>
          <a:xfrm>
            <a:off x="4114800" y="3848100"/>
            <a:ext cx="2645304" cy="526914"/>
          </a:xfrm>
          <a:prstGeom prst="straightConnector1">
            <a:avLst/>
          </a:prstGeom>
          <a:ln w="38100" cmpd="sng">
            <a:solidFill>
              <a:srgbClr val="DB74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0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Sustainable Community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1905000"/>
            <a:ext cx="24384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1028" name="Picture 4" descr="Image may contain: 2 people, sky, outdoor, water and nature">
            <a:extLst>
              <a:ext uri="{FF2B5EF4-FFF2-40B4-BE49-F238E27FC236}">
                <a16:creationId xmlns:a16="http://schemas.microsoft.com/office/drawing/2014/main" id="{EE327D05-8C77-D24C-BE81-B601DAA7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878400"/>
            <a:ext cx="2745449" cy="20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may contain: 2 people, people smiling, people sitting and outdoor">
            <a:extLst>
              <a:ext uri="{FF2B5EF4-FFF2-40B4-BE49-F238E27FC236}">
                <a16:creationId xmlns:a16="http://schemas.microsoft.com/office/drawing/2014/main" id="{87D9A089-366E-5945-9BF2-62694906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30" y="4128016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AE1ABF-63CA-D540-A8BB-25E7DDA4D3F9}"/>
              </a:ext>
            </a:extLst>
          </p:cNvPr>
          <p:cNvSpPr/>
          <p:nvPr/>
        </p:nvSpPr>
        <p:spPr>
          <a:xfrm>
            <a:off x="533400" y="155709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Building community in class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Applying knowledge through EXL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Community building and alumn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https://rusustain.wordpress.com/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A7939-0EE2-B544-BEE8-2CB73624A8B3}"/>
              </a:ext>
            </a:extLst>
          </p:cNvPr>
          <p:cNvSpPr txBox="1"/>
          <p:nvPr/>
        </p:nvSpPr>
        <p:spPr>
          <a:xfrm>
            <a:off x="9401908" y="597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3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Campus as </a:t>
            </a:r>
            <a:r>
              <a:rPr lang="en-US" sz="4400" b="1" u="sng" dirty="0">
                <a:solidFill>
                  <a:schemeClr val="bg1"/>
                </a:solidFill>
                <a:latin typeface="Calibri"/>
                <a:cs typeface="Calibri"/>
              </a:rPr>
              <a:t>Our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 Space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1600200"/>
            <a:ext cx="4419600" cy="2887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CAS Student Advisory Council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Bringing together all majors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Community of commuting and residential students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  <a:hlinkClick r:id="rId2"/>
              </a:rPr>
              <a:t>https://blogs.roosevelt.edu/cassac/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283B5-045B-204C-AFFE-0C57258C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676400"/>
            <a:ext cx="2362200" cy="2362200"/>
          </a:xfrm>
          <a:prstGeom prst="rect">
            <a:avLst/>
          </a:prstGeom>
        </p:spPr>
      </p:pic>
      <p:pic>
        <p:nvPicPr>
          <p:cNvPr id="2050" name="Picture 2" descr="Image may contain: 7 people, people smiling, people sitting and indoor">
            <a:extLst>
              <a:ext uri="{FF2B5EF4-FFF2-40B4-BE49-F238E27FC236}">
                <a16:creationId xmlns:a16="http://schemas.microsoft.com/office/drawing/2014/main" id="{519AFE68-8311-CE41-AF83-7E4DA955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46" y="3196166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34D7C-9649-2C41-B45E-CA577290E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346" y="4381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5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A Sense of Belonging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46249" y="1245252"/>
            <a:ext cx="4060069" cy="25823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Howard Hughes Medical Institute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McNair Scholars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First gen, under-represented, low income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  <a:hlinkClick r:id="rId3"/>
              </a:rPr>
              <a:t>https://blogs.roosevelt.edu/casgrad/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3074" name="Picture 2" descr="Image may contain: 1 person, sitting">
            <a:extLst>
              <a:ext uri="{FF2B5EF4-FFF2-40B4-BE49-F238E27FC236}">
                <a16:creationId xmlns:a16="http://schemas.microsoft.com/office/drawing/2014/main" id="{4CF72B1A-E83B-CB42-BA60-9AA43A71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8105" y="1600200"/>
            <a:ext cx="2472348" cy="18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734BF-1034-6E45-A385-3CD546082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631" y="3425434"/>
            <a:ext cx="2317299" cy="1737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27377-86CD-ED46-BAF3-28BB2C1CB8DA}"/>
              </a:ext>
            </a:extLst>
          </p:cNvPr>
          <p:cNvSpPr txBox="1"/>
          <p:nvPr/>
        </p:nvSpPr>
        <p:spPr>
          <a:xfrm>
            <a:off x="9284677" y="2655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2" descr="Image result for howard hughes medical institute">
            <a:extLst>
              <a:ext uri="{FF2B5EF4-FFF2-40B4-BE49-F238E27FC236}">
                <a16:creationId xmlns:a16="http://schemas.microsoft.com/office/drawing/2014/main" id="{EAD20167-C996-B74F-B41D-4A5AFB2C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39" y="1219200"/>
            <a:ext cx="2235261" cy="22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35C1F1-1EFC-FE4E-A1C6-D0A7E3758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253" y="5584568"/>
            <a:ext cx="7431972" cy="898501"/>
          </a:xfrm>
          <a:prstGeom prst="rect">
            <a:avLst/>
          </a:prstGeom>
        </p:spPr>
      </p:pic>
      <p:pic>
        <p:nvPicPr>
          <p:cNvPr id="3076" name="Picture 4" descr="Image may contain: 1 person, standing">
            <a:extLst>
              <a:ext uri="{FF2B5EF4-FFF2-40B4-BE49-F238E27FC236}">
                <a16:creationId xmlns:a16="http://schemas.microsoft.com/office/drawing/2014/main" id="{01E11395-7DE6-324B-9D8B-1D517892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35" y="3528329"/>
            <a:ext cx="2444218" cy="18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2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Everyone is Welcome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1905000"/>
            <a:ext cx="24384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5B626-21E2-7B4C-9877-B39E4EDEA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67" y="1323793"/>
            <a:ext cx="1898304" cy="2531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A8D03-9DA0-E54A-8FFF-B043244B8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598" y="4032290"/>
            <a:ext cx="3346504" cy="2509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A976C-E197-864F-9BDD-115797693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99" y="4032290"/>
            <a:ext cx="1934071" cy="2579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581C08-3626-084A-AB05-4B209A42F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971" y="1600200"/>
            <a:ext cx="3897759" cy="4582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94110B-5BBF-E146-9375-AFBBF7AF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052394" y="1626253"/>
            <a:ext cx="2547962" cy="19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AS Logo_Peach_peach pwrpt ligh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764" r="7356" b="28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629944"/>
            <a:ext cx="10515600" cy="1161256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Troi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Carleton, Associate Dean, College of Liberal &amp; Creative Arts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San Francisco State University</a:t>
            </a:r>
          </a:p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troi@sfsu.edu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231" y="2652712"/>
            <a:ext cx="10777538" cy="15525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Building community despite the commute…</a:t>
            </a:r>
          </a:p>
        </p:txBody>
      </p:sp>
    </p:spTree>
    <p:extLst>
      <p:ext uri="{BB962C8B-B14F-4D97-AF65-F5344CB8AC3E}">
        <p14:creationId xmlns:p14="http://schemas.microsoft.com/office/powerpoint/2010/main" val="42758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815"/>
    </mc:Choice>
    <mc:Fallback xmlns="">
      <p:transition advTm="881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204452" y="178207"/>
            <a:ext cx="7783095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San Francisco State University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1676400" y="279400"/>
            <a:ext cx="8463756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CD05665-86AD-D04A-B58B-0B20AAC39993}"/>
              </a:ext>
            </a:extLst>
          </p:cNvPr>
          <p:cNvSpPr txBox="1">
            <a:spLocks/>
          </p:cNvSpPr>
          <p:nvPr/>
        </p:nvSpPr>
        <p:spPr>
          <a:xfrm>
            <a:off x="2387298" y="1326423"/>
            <a:ext cx="7417401" cy="2599267"/>
          </a:xfrm>
          <a:prstGeom prst="rect">
            <a:avLst/>
          </a:prstGeom>
          <a:ln w="28575">
            <a:solidFill>
              <a:srgbClr val="53A537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23,000 students at San Francisco State University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9,000 majors in the College of Liberal &amp; Creative Arts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575 faculty (both T/TT and adjunct)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99 staff members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Largely a commuter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2275-D530-3C47-9FF5-90B2869A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55" y="1464734"/>
            <a:ext cx="16002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79558-574E-164E-AD3E-D287B9EC0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577" y="4247338"/>
            <a:ext cx="4495800" cy="2487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74758-3448-B946-B561-673876B74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037" y="4261515"/>
            <a:ext cx="4416963" cy="247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0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171"/>
    </mc:Choice>
    <mc:Fallback xmlns="">
      <p:transition advTm="23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933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066800" y="237067"/>
            <a:ext cx="9448801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Daily Drudge...Monumental Challenge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667000" y="1217445"/>
            <a:ext cx="6095999" cy="34465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A15E7-8CA1-284F-A7D1-1046CD0E94A4}"/>
              </a:ext>
            </a:extLst>
          </p:cNvPr>
          <p:cNvSpPr txBox="1"/>
          <p:nvPr/>
        </p:nvSpPr>
        <p:spPr>
          <a:xfrm>
            <a:off x="274127" y="1350153"/>
            <a:ext cx="2381070" cy="3701013"/>
          </a:xfrm>
          <a:prstGeom prst="rect">
            <a:avLst/>
          </a:prstGeom>
          <a:noFill/>
          <a:ln w="28575">
            <a:solidFill>
              <a:srgbClr val="53A537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How can we create a sense of community and belonging when we spend hours a day commuting?</a:t>
            </a:r>
          </a:p>
          <a:p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F8923-86EE-9D40-BF31-78C4DB4D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839" y="1338720"/>
            <a:ext cx="2043398" cy="4448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1295E8-1765-0444-8B96-CAD9DC332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444" y="1338721"/>
            <a:ext cx="2048538" cy="44594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D1BA6B-8A7A-8042-99B4-15E0257E96E7}"/>
              </a:ext>
            </a:extLst>
          </p:cNvPr>
          <p:cNvSpPr/>
          <p:nvPr/>
        </p:nvSpPr>
        <p:spPr>
          <a:xfrm>
            <a:off x="3044274" y="5067300"/>
            <a:ext cx="1242898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7D46A1-7246-D040-921E-7882EBD422B3}"/>
              </a:ext>
            </a:extLst>
          </p:cNvPr>
          <p:cNvSpPr/>
          <p:nvPr/>
        </p:nvSpPr>
        <p:spPr>
          <a:xfrm>
            <a:off x="5390501" y="5098504"/>
            <a:ext cx="1242898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1B8C5-7A89-BB44-9183-E5214B01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14" y="1338720"/>
            <a:ext cx="2003886" cy="43622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0204FA-3863-344A-8D83-B71D2F1F02AA}"/>
              </a:ext>
            </a:extLst>
          </p:cNvPr>
          <p:cNvSpPr txBox="1"/>
          <p:nvPr/>
        </p:nvSpPr>
        <p:spPr>
          <a:xfrm>
            <a:off x="3726058" y="6019800"/>
            <a:ext cx="5562600" cy="461665"/>
          </a:xfrm>
          <a:prstGeom prst="rect">
            <a:avLst/>
          </a:prstGeom>
          <a:noFill/>
          <a:ln w="28575">
            <a:solidFill>
              <a:srgbClr val="53A53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3:30 p.m. on a random Thursday afternoon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C3960DB-C203-3247-BFC6-B310A9A3FF23}"/>
              </a:ext>
            </a:extLst>
          </p:cNvPr>
          <p:cNvSpPr/>
          <p:nvPr/>
        </p:nvSpPr>
        <p:spPr>
          <a:xfrm>
            <a:off x="7744575" y="4800600"/>
            <a:ext cx="1242898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59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471"/>
    </mc:Choice>
    <mc:Fallback xmlns="">
      <p:transition advTm="114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911832" y="228600"/>
            <a:ext cx="9606337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What are faculty telling us they need?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3124200" y="1298748"/>
            <a:ext cx="6078236" cy="24435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feel </a:t>
            </a:r>
            <a:r>
              <a:rPr lang="en-US" sz="3200" dirty="0">
                <a:latin typeface="Calibri"/>
                <a:cs typeface="Calibri"/>
              </a:rPr>
              <a:t>supported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3200" dirty="0">
                <a:latin typeface="Calibri"/>
                <a:cs typeface="Calibri"/>
              </a:rPr>
              <a:t>to have opportunities to connect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3200" dirty="0">
                <a:latin typeface="Calibri"/>
                <a:cs typeface="Calibri"/>
              </a:rPr>
              <a:t>to feel appreciated</a:t>
            </a:r>
          </a:p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r>
              <a:rPr lang="en-US" sz="3200" dirty="0">
                <a:latin typeface="Calibri"/>
                <a:cs typeface="Calibri"/>
              </a:rPr>
              <a:t>to feel recognized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9AEF-26C5-E140-8A4E-06B188AA0CE9}"/>
              </a:ext>
            </a:extLst>
          </p:cNvPr>
          <p:cNvSpPr txBox="1"/>
          <p:nvPr/>
        </p:nvSpPr>
        <p:spPr>
          <a:xfrm>
            <a:off x="918335" y="4050414"/>
            <a:ext cx="10287000" cy="584775"/>
          </a:xfrm>
          <a:prstGeom prst="rect">
            <a:avLst/>
          </a:prstGeom>
          <a:ln w="28575">
            <a:solidFill>
              <a:srgbClr val="53A5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Key Components: Belongingness and Community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4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321"/>
    </mc:Choice>
    <mc:Fallback xmlns="">
      <p:transition advTm="40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AS Logo_Peach_peach pwrpt ligh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764" r="7356" b="28464"/>
          <a:stretch/>
        </p:blipFill>
        <p:spPr>
          <a:xfrm>
            <a:off x="0" y="45720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9448800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Elaine Carey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Dean, College of Humanities, Education, and Social Sciences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Purdue University Northwest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@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lenicarey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and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elaine.carey@pnw.edu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231" y="2652712"/>
            <a:ext cx="10777538" cy="15525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Belonging: In and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9476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"/>
    </mc:Choice>
    <mc:Fallback xmlns="">
      <p:transition spd="slow" advTm="6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52400" y="228600"/>
            <a:ext cx="1036576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Four Things We Did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1092201" y="1183739"/>
            <a:ext cx="9423399" cy="1041399"/>
          </a:xfrm>
          <a:prstGeom prst="rect">
            <a:avLst/>
          </a:prstGeom>
          <a:ln w="28575">
            <a:solidFill>
              <a:srgbClr val="53A537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Formed a college Professional Development Committee</a:t>
            </a:r>
          </a:p>
          <a:p>
            <a:pPr marL="0" indent="0" algn="ctr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(Programming Budget: 26K)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A5F2-99CF-CF45-BD35-DB20CDC459D7}"/>
              </a:ext>
            </a:extLst>
          </p:cNvPr>
          <p:cNvSpPr txBox="1"/>
          <p:nvPr/>
        </p:nvSpPr>
        <p:spPr>
          <a:xfrm>
            <a:off x="152400" y="2418276"/>
            <a:ext cx="1203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arenR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2800" dirty="0">
                <a:latin typeface="Calibri" panose="020F0502020204030204" pitchFamily="34" charset="0"/>
              </a:rPr>
              <a:t>: Bookended the year with 2 community-building events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Opening College Meeting and Mini-Retreat</a:t>
            </a:r>
          </a:p>
          <a:p>
            <a:pPr marL="9715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End-of-the-Year Faculty Showcase and Banquet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2) 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Opportunity</a:t>
            </a:r>
            <a:r>
              <a:rPr lang="en-US" sz="2800" dirty="0">
                <a:latin typeface="Calibri" panose="020F0502020204030204" pitchFamily="34" charset="0"/>
              </a:rPr>
              <a:t>: Interdisciplinary collaboration/relationship building through a college Affinity Group program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3) 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Support</a:t>
            </a:r>
            <a:r>
              <a:rPr lang="en-US" sz="2800" dirty="0">
                <a:latin typeface="Calibri" panose="020F0502020204030204" pitchFamily="34" charset="0"/>
              </a:rPr>
              <a:t>: Seed money for innovative projects—Extraordinary Ideas Grants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4) 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Recognition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College Faculty and Staff Excellence Awards </a:t>
            </a:r>
          </a:p>
          <a:p>
            <a:pPr lvl="1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8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417"/>
    </mc:Choice>
    <mc:Fallback xmlns="">
      <p:transition advTm="9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52400" y="228600"/>
            <a:ext cx="1036576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pportunity-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ppreciation-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ecognition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762000" y="1380067"/>
            <a:ext cx="975359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A5F2-99CF-CF45-BD35-DB20CDC459D7}"/>
              </a:ext>
            </a:extLst>
          </p:cNvPr>
          <p:cNvSpPr txBox="1"/>
          <p:nvPr/>
        </p:nvSpPr>
        <p:spPr>
          <a:xfrm>
            <a:off x="515472" y="1219200"/>
            <a:ext cx="11658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</a:rPr>
              <a:t>Opening College Meeting</a:t>
            </a:r>
            <a:r>
              <a:rPr lang="en-US" sz="2800" dirty="0">
                <a:latin typeface="Calibri" panose="020F0502020204030204" pitchFamily="34" charset="0"/>
              </a:rPr>
              <a:t>—Not Business as Usual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Printed nametags—Departments, no rank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45 minutes of social time with coffee and pastries as part of the agenda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Slideshow of faculty accomplishments/activities from the previous year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Showcase college talent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Presentation of Peer-Nominated College Excellence Awards: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Faculty: Teaching; Scholarship and Creative Activity; Service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Staff Excellence Awards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1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054"/>
    </mc:Choice>
    <mc:Fallback xmlns="">
      <p:transition advTm="137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52400" y="228600"/>
            <a:ext cx="1036576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pportunity-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ppreciation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762000" y="1380067"/>
            <a:ext cx="975359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A5F2-99CF-CF45-BD35-DB20CDC459D7}"/>
              </a:ext>
            </a:extLst>
          </p:cNvPr>
          <p:cNvSpPr txBox="1"/>
          <p:nvPr/>
        </p:nvSpPr>
        <p:spPr>
          <a:xfrm>
            <a:off x="304800" y="1224983"/>
            <a:ext cx="116534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</a:rPr>
              <a:t>Mini-Retreat—Faculty-Led Affinity Groups </a:t>
            </a:r>
          </a:p>
          <a:p>
            <a:endParaRPr lang="en-US" sz="2400" b="1" u="sng" dirty="0"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Faculty feeling isolated/desire to interact with colleagues across disciplines.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endParaRPr lang="en-US" sz="1200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Faculty-Led Affinity Groups with Lunch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Open-ended interdisciplinary collaboration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2 sponsors, each from different departments</a:t>
            </a:r>
          </a:p>
          <a:p>
            <a:pPr lvl="1">
              <a:spcAft>
                <a:spcPts val="600"/>
              </a:spcAft>
            </a:pPr>
            <a:endParaRPr lang="en-US" sz="1100" dirty="0">
              <a:latin typeface="Calibri" panose="020F0502020204030204" pitchFamily="34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1st year—89 faculty members engaged in 8 affinity groups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2nd year—150 faculty members engaged in 11 affinity groups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8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9391"/>
    </mc:Choice>
    <mc:Fallback xmlns="">
      <p:transition advTm="59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52400" y="228600"/>
            <a:ext cx="1036576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upport—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pportunity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762000" y="1380067"/>
            <a:ext cx="975359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A5F2-99CF-CF45-BD35-DB20CDC459D7}"/>
              </a:ext>
            </a:extLst>
          </p:cNvPr>
          <p:cNvSpPr txBox="1"/>
          <p:nvPr/>
        </p:nvSpPr>
        <p:spPr>
          <a:xfrm>
            <a:off x="497869" y="1173879"/>
            <a:ext cx="111962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latin typeface="Calibri" panose="020F0502020204030204" pitchFamily="34" charset="0"/>
              </a:rPr>
              <a:t>Extraordinary Ideas Grants Program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Up to $3,000 in seed money for interdisciplinary collaborative ideas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Open to Affinity Groups and to other faculty in the college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Criteria—must reach across disciplines and have at least 2 faculty sponsors from different departments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1st year—10 proposals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2</a:t>
            </a:r>
            <a:r>
              <a:rPr lang="en-US" sz="2800" baseline="30000" dirty="0">
                <a:latin typeface="Calibri" panose="020F0502020204030204" pitchFamily="34" charset="0"/>
              </a:rPr>
              <a:t>nd</a:t>
            </a:r>
            <a:r>
              <a:rPr lang="en-US" sz="2800" dirty="0">
                <a:latin typeface="Calibri" panose="020F0502020204030204" pitchFamily="34" charset="0"/>
              </a:rPr>
              <a:t> year—18 proposals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Objective: encourage collaboration and support community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100"/>
    </mc:Choice>
    <mc:Fallback xmlns="">
      <p:transition advTm="5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52400" y="228600"/>
            <a:ext cx="1036576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pportunity—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ppreciation—</a:t>
            </a:r>
            <a:r>
              <a:rPr lang="en-US" sz="4400" b="1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ecognition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29600" y="2065867"/>
            <a:ext cx="2895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22AF22E3-88CA-D44A-9BAD-FAFC891641AE}"/>
              </a:ext>
            </a:extLst>
          </p:cNvPr>
          <p:cNvSpPr txBox="1">
            <a:spLocks/>
          </p:cNvSpPr>
          <p:nvPr/>
        </p:nvSpPr>
        <p:spPr>
          <a:xfrm>
            <a:off x="609601" y="279400"/>
            <a:ext cx="9977060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6729C3-E1A7-1448-8EFE-309E34F58A61}"/>
              </a:ext>
            </a:extLst>
          </p:cNvPr>
          <p:cNvSpPr txBox="1">
            <a:spLocks/>
          </p:cNvSpPr>
          <p:nvPr/>
        </p:nvSpPr>
        <p:spPr>
          <a:xfrm>
            <a:off x="762000" y="1380067"/>
            <a:ext cx="9753599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BA5F2-99CF-CF45-BD35-DB20CDC459D7}"/>
              </a:ext>
            </a:extLst>
          </p:cNvPr>
          <p:cNvSpPr txBox="1"/>
          <p:nvPr/>
        </p:nvSpPr>
        <p:spPr>
          <a:xfrm>
            <a:off x="152400" y="1122046"/>
            <a:ext cx="118058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</a:rPr>
              <a:t>End-of-the-Year Faculty Showcase and Banquet</a:t>
            </a:r>
          </a:p>
          <a:p>
            <a:endParaRPr lang="en-US" sz="1400" b="1" u="sng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Faculty showcase their scholarship, research, and creative work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Short program highlighting 6 faculty members from different disciplines/ranks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Buffet dinner with plenty of time to socialize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58E7D-6046-244B-821B-22C85555B24A}"/>
              </a:ext>
            </a:extLst>
          </p:cNvPr>
          <p:cNvSpPr txBox="1"/>
          <p:nvPr/>
        </p:nvSpPr>
        <p:spPr>
          <a:xfrm>
            <a:off x="7239000" y="3510336"/>
            <a:ext cx="4719261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“This is the first time I’ve been to a work event where I wasn’t expected to do something.”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ECDC1-9FA5-6347-ABD0-C13FBCF4EADB}"/>
              </a:ext>
            </a:extLst>
          </p:cNvPr>
          <p:cNvSpPr txBox="1"/>
          <p:nvPr/>
        </p:nvSpPr>
        <p:spPr>
          <a:xfrm>
            <a:off x="4114800" y="4689610"/>
            <a:ext cx="3124200" cy="18158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“It’s so wonderful to just have time to just connect with my colleagues!”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A1A4F-A810-4F48-A2A6-25D45AC6C26A}"/>
              </a:ext>
            </a:extLst>
          </p:cNvPr>
          <p:cNvSpPr txBox="1"/>
          <p:nvPr/>
        </p:nvSpPr>
        <p:spPr>
          <a:xfrm>
            <a:off x="152400" y="4122867"/>
            <a:ext cx="3962400" cy="1815882"/>
          </a:xfrm>
          <a:prstGeom prst="rect">
            <a:avLst/>
          </a:prstGeom>
          <a:noFill/>
          <a:ln w="28575">
            <a:solidFill>
              <a:srgbClr val="53A537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“I’ve been here 20 years and never has there been an event like this?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Can we do it next year?”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4413A-1270-8541-A187-00BFAA2B1354}"/>
              </a:ext>
            </a:extLst>
          </p:cNvPr>
          <p:cNvSpPr txBox="1"/>
          <p:nvPr/>
        </p:nvSpPr>
        <p:spPr>
          <a:xfrm>
            <a:off x="7783228" y="5271403"/>
            <a:ext cx="3630804" cy="954107"/>
          </a:xfrm>
          <a:prstGeom prst="rect">
            <a:avLst/>
          </a:prstGeom>
          <a:noFill/>
          <a:ln w="28575">
            <a:solidFill>
              <a:srgbClr val="0BA4B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“What a great way to end the year!”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060"/>
    </mc:Choice>
    <mc:Fallback xmlns="">
      <p:transition advTm="9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127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13679" y="228600"/>
            <a:ext cx="10668000" cy="8763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Strategies for Success Despite the Commute</a:t>
            </a:r>
          </a:p>
        </p:txBody>
      </p:sp>
      <p:pic>
        <p:nvPicPr>
          <p:cNvPr id="8" name="Picture 7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B5D98-64BC-A442-9CE4-138F2AB5B91B}"/>
              </a:ext>
            </a:extLst>
          </p:cNvPr>
          <p:cNvSpPr txBox="1"/>
          <p:nvPr/>
        </p:nvSpPr>
        <p:spPr>
          <a:xfrm>
            <a:off x="179758" y="1309408"/>
            <a:ext cx="12021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Take advantage of when faculty are already on campus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Make sure your programming is worth the commute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Promote widely/enthusiastically; plan well/attend to details; provide food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Keep it faculty-driven—Listen to what they are asking for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Never miss an opportunity to praise and recognize your faculty and staff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Create opportunities/space for community to flourish and relationships to grow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7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2317"/>
    </mc:Choice>
    <mc:Fallback xmlns="">
      <p:transition advTm="13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9091" r="26" b="909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Google Shape;224;p20"/>
          <p:cNvSpPr txBox="1">
            <a:spLocks/>
          </p:cNvSpPr>
          <p:nvPr/>
        </p:nvSpPr>
        <p:spPr>
          <a:xfrm>
            <a:off x="3429000" y="2819398"/>
            <a:ext cx="5640000" cy="9312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5400" b="1" dirty="0">
              <a:solidFill>
                <a:srgbClr val="53A537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" sz="5400" b="1" dirty="0">
                <a:solidFill>
                  <a:srgbClr val="53A537"/>
                </a:solidFill>
                <a:latin typeface="Calibri"/>
                <a:cs typeface="Calibri"/>
              </a:rPr>
              <a:t>Thank you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"/>
            <a:ext cx="235381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549"/>
    </mc:Choice>
    <mc:Fallback xmlns="">
      <p:transition advTm="105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304801" y="1"/>
            <a:ext cx="10058400" cy="838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Community Engagement and Student Belonging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99FB3-0E22-7B4F-B28F-BA67E88D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43000"/>
            <a:ext cx="9720071" cy="51663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As a new dean, how does one engage the community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to partner with students and the college?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Examples: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1. Student Advisory Board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2. Alumni Advisory Board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3. Career Center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4. Local Foundations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5. Giving Back: Professional Clothing Locker</a:t>
            </a:r>
          </a:p>
        </p:txBody>
      </p:sp>
    </p:spTree>
    <p:extLst>
      <p:ext uri="{BB962C8B-B14F-4D97-AF65-F5344CB8AC3E}">
        <p14:creationId xmlns:p14="http://schemas.microsoft.com/office/powerpoint/2010/main" val="25945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"/>
    </mc:Choice>
    <mc:Fallback xmlns="">
      <p:transition spd="slow" advTm="38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966243" y="237067"/>
            <a:ext cx="6259513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Student and Alumni Boards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D2298F-899C-8C47-A401-3D29AAE5F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4069" y="2392362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479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685800" y="237067"/>
            <a:ext cx="9596061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Career Center:  Focus Group with Potential Employers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0DD36-F96F-2F4C-A988-D77FFF19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2252" y="228600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6538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685800" y="237067"/>
            <a:ext cx="9596061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Local Foundation:  On the Table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EB3294-FD59-1A40-B9B4-76AE9D858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447800"/>
            <a:ext cx="6248400" cy="4860925"/>
          </a:xfrm>
        </p:spPr>
      </p:pic>
    </p:spTree>
    <p:extLst>
      <p:ext uri="{BB962C8B-B14F-4D97-AF65-F5344CB8AC3E}">
        <p14:creationId xmlns:p14="http://schemas.microsoft.com/office/powerpoint/2010/main" val="23037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685800" y="237067"/>
            <a:ext cx="9596061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Evidence and Result 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2941B-F744-7544-ADAA-39FB83A97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08762"/>
            <a:ext cx="3048000" cy="43434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6D0D7-8FD1-BE42-80B5-94C1F635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15274" y="2627888"/>
            <a:ext cx="4343400" cy="3105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18A3CB-D515-D449-BC07-BEF58C864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924299" y="2504064"/>
            <a:ext cx="43434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53A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 cmpd="sng">
            <a:solidFill>
              <a:srgbClr val="DB74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685800" y="237067"/>
            <a:ext cx="9596061" cy="6011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Marketing and Communication</a:t>
            </a:r>
          </a:p>
        </p:txBody>
      </p:sp>
      <p:pic>
        <p:nvPicPr>
          <p:cNvPr id="10" name="Picture 9" descr="CCAS Logo_P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442661" cy="14478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7E34F-E82F-B548-97BB-A9B689E6E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1065539"/>
            <a:ext cx="5334000" cy="40227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A92CD-627F-434B-BE79-2DE43730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966" y="992221"/>
            <a:ext cx="3551634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AS Logo_Peach_peach pwrpt ligh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764" r="7356" b="28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108966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Chris Chulos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Associate Dean, College of Arts and Sciences, Roosevelt University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@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cchulos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and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cchulos@Roosevelt.edu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231" y="2652712"/>
            <a:ext cx="10777538" cy="15525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Belonging: The Campus as our own</a:t>
            </a:r>
          </a:p>
        </p:txBody>
      </p:sp>
    </p:spTree>
    <p:extLst>
      <p:ext uri="{BB962C8B-B14F-4D97-AF65-F5344CB8AC3E}">
        <p14:creationId xmlns:p14="http://schemas.microsoft.com/office/powerpoint/2010/main" val="4282774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4.6|6|4.9|3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1|8|1.2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7.3|13.5|6.1|7.9|11.6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0.2|24.7|26.5|16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2|9.1|13.6|1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16.7|0.8|2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23.2|29.4|14|9.6|4.2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2.5|20|29|14.8|2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954</TotalTime>
  <Words>793</Words>
  <Application>Microsoft Office PowerPoint</Application>
  <PresentationFormat>Widescreen</PresentationFormat>
  <Paragraphs>144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Metro/Urban Institutions: It’s About Belonging — Strategies for Student and Faculty Success in the Urban/Metro Commuter Institution through Community BuildinG</vt:lpstr>
      <vt:lpstr>Belonging: In and Of the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Belonging: The Campus as our 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community despite the commute…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William and 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Amber</dc:creator>
  <cp:lastModifiedBy>Cox, Amber</cp:lastModifiedBy>
  <cp:revision>121</cp:revision>
  <dcterms:created xsi:type="dcterms:W3CDTF">2017-08-07T20:24:01Z</dcterms:created>
  <dcterms:modified xsi:type="dcterms:W3CDTF">2019-12-02T17:14:31Z</dcterms:modified>
</cp:coreProperties>
</file>